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642" r:id="rId2"/>
  </p:sldMasterIdLst>
  <p:notesMasterIdLst>
    <p:notesMasterId r:id="rId26"/>
  </p:notesMasterIdLst>
  <p:handoutMasterIdLst>
    <p:handoutMasterId r:id="rId27"/>
  </p:handoutMasterIdLst>
  <p:sldIdLst>
    <p:sldId id="1519" r:id="rId3"/>
    <p:sldId id="1520" r:id="rId4"/>
    <p:sldId id="1521" r:id="rId5"/>
    <p:sldId id="1523" r:id="rId6"/>
    <p:sldId id="1525" r:id="rId7"/>
    <p:sldId id="1524" r:id="rId8"/>
    <p:sldId id="1527" r:id="rId9"/>
    <p:sldId id="293" r:id="rId10"/>
    <p:sldId id="262" r:id="rId11"/>
    <p:sldId id="279" r:id="rId12"/>
    <p:sldId id="1526" r:id="rId13"/>
    <p:sldId id="283" r:id="rId14"/>
    <p:sldId id="1952" r:id="rId15"/>
    <p:sldId id="1951" r:id="rId16"/>
    <p:sldId id="1601" r:id="rId17"/>
    <p:sldId id="1602" r:id="rId18"/>
    <p:sldId id="1931" r:id="rId19"/>
    <p:sldId id="1949" r:id="rId20"/>
    <p:sldId id="1946" r:id="rId21"/>
    <p:sldId id="1945" r:id="rId22"/>
    <p:sldId id="1957" r:id="rId23"/>
    <p:sldId id="1643" r:id="rId24"/>
    <p:sldId id="1958"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519"/>
            <p14:sldId id="1520"/>
          </p14:sldIdLst>
        </p14:section>
        <p14:section name="Modern SharePoint" id="{A073DAE3-B461-442F-A3D3-6642BD875E45}">
          <p14:sldIdLst>
            <p14:sldId id="1521"/>
          </p14:sldIdLst>
        </p14:section>
        <p14:section name="Classic approaches" id="{B60065AD-1793-47BE-A286-42E9CF8E6820}">
          <p14:sldIdLst>
            <p14:sldId id="1523"/>
            <p14:sldId id="1525"/>
            <p14:sldId id="1524"/>
            <p14:sldId id="1527"/>
            <p14:sldId id="293"/>
            <p14:sldId id="262"/>
            <p14:sldId id="279"/>
            <p14:sldId id="1526"/>
          </p14:sldIdLst>
        </p14:section>
        <p14:section name="Site Designs and Scripts" id="{265500BC-4600-43D0-9139-2294EDE37039}">
          <p14:sldIdLst>
            <p14:sldId id="283"/>
            <p14:sldId id="1952"/>
            <p14:sldId id="1951"/>
            <p14:sldId id="1601"/>
            <p14:sldId id="1602"/>
            <p14:sldId id="1931"/>
          </p14:sldIdLst>
        </p14:section>
        <p14:section name="Site Scripts with PnP" id="{31BE5B9B-B900-4650-ABD0-AB5DA4D196BA}">
          <p14:sldIdLst>
            <p14:sldId id="1949"/>
          </p14:sldIdLst>
        </p14:section>
        <p14:section name="Roadmap" id="{0F0790AA-383D-4885-9B16-B821AEC052DD}">
          <p14:sldIdLst>
            <p14:sldId id="1946"/>
            <p14:sldId id="1945"/>
            <p14:sldId id="1957"/>
            <p14:sldId id="1643"/>
          </p14:sldIdLst>
        </p14:section>
        <p14:section name="Wrapup" id="{07667446-F4D1-4136-B28E-EB877D98FF57}">
          <p14:sldIdLst>
            <p14:sldId id="19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0078D4"/>
    <a:srgbClr val="107C10"/>
    <a:srgbClr val="EAEAEA"/>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BECAC5-96ED-460D-AA58-00E8E6C7B998}" v="4" dt="2018-11-24T01:52:59.644"/>
    <p1510:client id="{463DD1B0-E095-497A-ADD1-35B4017D359E}" v="3" dt="2018-11-24T02:05:46.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5165" autoAdjust="0"/>
  </p:normalViewPr>
  <p:slideViewPr>
    <p:cSldViewPr snapToGrid="0">
      <p:cViewPr varScale="1">
        <p:scale>
          <a:sx n="81" d="100"/>
          <a:sy n="81" d="100"/>
        </p:scale>
        <p:origin x="30" y="5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11/29/2018 9:26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11/29/2018 9:26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 Designs are the site templates of modern SharePoint. The enterprise can publish a number of designs which can be chosen when a new SharePoint site is created. Each new site is ready to go with custom list and views, branding elements, pages and web parts, and is automatically enrolled in hub relationships to manage navigation.</a:t>
            </a:r>
            <a:br>
              <a:rPr lang="en-US" dirty="0"/>
            </a:br>
            <a:br>
              <a:rPr lang="en-US" dirty="0"/>
            </a:br>
            <a:r>
              <a:rPr lang="en-US" dirty="0"/>
              <a:t>In this session you'll learn how to develop your own Site Designs and Site Scripts, and how to connect them with Microsoft Flow and </a:t>
            </a:r>
            <a:r>
              <a:rPr lang="en-US" dirty="0" err="1"/>
              <a:t>OfficeDev</a:t>
            </a:r>
            <a:r>
              <a:rPr lang="en-US" dirty="0"/>
              <a:t> PnP PowerShell. You'll also learn how to configure Site Designs and target them to particular users as a part of governance. Join in and start taking advantage of modern SharePoint provisioning!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6568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627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0765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0316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9:26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084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8640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8</a:t>
            </a:fld>
            <a:endParaRPr lang="en-US"/>
          </a:p>
        </p:txBody>
      </p:sp>
    </p:spTree>
    <p:extLst>
      <p:ext uri="{BB962C8B-B14F-4D97-AF65-F5344CB8AC3E}">
        <p14:creationId xmlns:p14="http://schemas.microsoft.com/office/powerpoint/2010/main" val="3224263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licensed under creative commons - https://upload.wikimedia.org/wikipedia/commons/3/37/Nelson's_Ship_in_a_Bottle_2.jpg</a:t>
            </a:r>
          </a:p>
          <a:p>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9</a:t>
            </a:fld>
            <a:endParaRPr lang="en-US"/>
          </a:p>
        </p:txBody>
      </p:sp>
    </p:spTree>
    <p:extLst>
      <p:ext uri="{BB962C8B-B14F-4D97-AF65-F5344CB8AC3E}">
        <p14:creationId xmlns:p14="http://schemas.microsoft.com/office/powerpoint/2010/main" val="359357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47AB37-18B6-42C8-8CB1-5DE2B9A197D6}" type="slidenum">
              <a:rPr lang="en-US" smtClean="0"/>
              <a:t>10</a:t>
            </a:fld>
            <a:endParaRPr lang="en-US"/>
          </a:p>
        </p:txBody>
      </p:sp>
    </p:spTree>
    <p:extLst>
      <p:ext uri="{BB962C8B-B14F-4D97-AF65-F5344CB8AC3E}">
        <p14:creationId xmlns:p14="http://schemas.microsoft.com/office/powerpoint/2010/main" val="125256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9169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2504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8610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11/29/2018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12895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062BDE-E248-4565-ABF8-1FB8EE8D6ACB}" type="slidenum">
              <a:rPr lang="en-US" smtClean="0"/>
              <a:t>17</a:t>
            </a:fld>
            <a:endParaRPr lang="en-US"/>
          </a:p>
        </p:txBody>
      </p:sp>
    </p:spTree>
    <p:extLst>
      <p:ext uri="{BB962C8B-B14F-4D97-AF65-F5344CB8AC3E}">
        <p14:creationId xmlns:p14="http://schemas.microsoft.com/office/powerpoint/2010/main" val="2897906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5322888" y="0"/>
            <a:ext cx="6869112" cy="6858000"/>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mod="1">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5346700" y="0"/>
            <a:ext cx="6845300" cy="6858000"/>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7" name="Picture 6" descr="BG_1.png"/>
          <p:cNvPicPr>
            <a:picLocks noChangeAspect="1"/>
          </p:cNvPicPr>
          <p:nvPr userDrawn="1"/>
        </p:nvPicPr>
        <p:blipFill rotWithShape="1">
          <a:blip r:embed="rId2">
            <a:extLst>
              <a:ext uri="{28A0092B-C50C-407E-A947-70E740481C1C}">
                <a14:useLocalDpi xmlns:a14="http://schemas.microsoft.com/office/drawing/2010/main" val="0"/>
              </a:ext>
            </a:extLst>
          </a:blip>
          <a:srcRect t="116" r="579" b="84991"/>
          <a:stretch/>
        </p:blipFill>
        <p:spPr>
          <a:xfrm>
            <a:off x="0" y="1"/>
            <a:ext cx="12188826" cy="1027544"/>
          </a:xfrm>
          <a:prstGeom prst="rect">
            <a:avLst/>
          </a:prstGeom>
        </p:spPr>
      </p:pic>
      <p:sp>
        <p:nvSpPr>
          <p:cNvPr id="8" name="Title Placeholder 1"/>
          <p:cNvSpPr>
            <a:spLocks noGrp="1"/>
          </p:cNvSpPr>
          <p:nvPr>
            <p:ph type="title" hasCustomPrompt="1"/>
          </p:nvPr>
        </p:nvSpPr>
        <p:spPr>
          <a:xfrm>
            <a:off x="609600" y="0"/>
            <a:ext cx="10969625" cy="1038412"/>
          </a:xfrm>
          <a:prstGeom prst="rect">
            <a:avLst/>
          </a:prstGeom>
        </p:spPr>
        <p:txBody>
          <a:bodyPr vert="horz" lIns="91440" tIns="45720" rIns="91440" bIns="45720" rtlCol="0" anchor="ctr">
            <a:normAutofit/>
          </a:bodyPr>
          <a:lstStyle>
            <a:lvl1pPr>
              <a:defRPr>
                <a:solidFill>
                  <a:schemeClr val="bg1"/>
                </a:solidFill>
                <a:latin typeface="+mn-lt"/>
              </a:defRPr>
            </a:lvl1pPr>
          </a:lstStyle>
          <a:p>
            <a:r>
              <a:rPr lang="en-US" dirty="0"/>
              <a:t>Click to edit Content title</a:t>
            </a:r>
          </a:p>
        </p:txBody>
      </p:sp>
      <p:pic>
        <p:nvPicPr>
          <p:cNvPr id="10" name="Picture 9"/>
          <p:cNvPicPr>
            <a:picLocks noChangeAspect="1"/>
          </p:cNvPicPr>
          <p:nvPr userDrawn="1"/>
        </p:nvPicPr>
        <p:blipFill>
          <a:blip r:embed="rId3"/>
          <a:stretch>
            <a:fillRect/>
          </a:stretch>
        </p:blipFill>
        <p:spPr>
          <a:xfrm>
            <a:off x="10253758" y="6326835"/>
            <a:ext cx="1539222" cy="340452"/>
          </a:xfrm>
          <a:prstGeom prst="rect">
            <a:avLst/>
          </a:prstGeom>
        </p:spPr>
      </p:pic>
      <p:sp>
        <p:nvSpPr>
          <p:cNvPr id="5" name="Content Placeholder 4"/>
          <p:cNvSpPr>
            <a:spLocks noGrp="1"/>
          </p:cNvSpPr>
          <p:nvPr>
            <p:ph sz="quarter" idx="10"/>
          </p:nvPr>
        </p:nvSpPr>
        <p:spPr>
          <a:xfrm>
            <a:off x="609600" y="1389966"/>
            <a:ext cx="10969625" cy="47259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5409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69239" y="1189177"/>
            <a:ext cx="11653523" cy="1612749"/>
          </a:xfrm>
        </p:spPr>
        <p:txBody>
          <a:bodyPr/>
          <a:lstStyle>
            <a:lvl1pPr marL="0" indent="0">
              <a:buNone/>
              <a:defRPr lang="en-US">
                <a:solidFill>
                  <a:srgbClr val="D83B01"/>
                </a:solidFill>
              </a:defRPr>
            </a:lvl1pPr>
            <a:lvl2pPr marL="0" indent="0">
              <a:buFontTx/>
              <a:buNone/>
              <a:defRPr lang="en-US"/>
            </a:lvl2pPr>
            <a:lvl3pPr marL="224097" indent="0">
              <a:buNone/>
              <a:defRPr lang="en-US"/>
            </a:lvl3pPr>
            <a:lvl4pPr marL="448193" indent="0">
              <a:buNone/>
              <a:defRPr lang="en-US"/>
            </a:lvl4pPr>
            <a:lvl5pPr marL="672290" indent="0">
              <a:buNone/>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32AE7C82-352B-4CB2-B783-B628108D1BE8}"/>
              </a:ext>
            </a:extLst>
          </p:cNvPr>
          <p:cNvSpPr/>
          <p:nvPr userDrawn="1"/>
        </p:nvSpPr>
        <p:spPr bwMode="auto">
          <a:xfrm>
            <a:off x="0" y="6268081"/>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4F8800-5DA8-4699-A7C2-C22A2CA6E4CC}"/>
              </a:ext>
            </a:extLst>
          </p:cNvPr>
          <p:cNvSpPr/>
          <p:nvPr userDrawn="1"/>
        </p:nvSpPr>
        <p:spPr bwMode="auto">
          <a:xfrm>
            <a:off x="0" y="6245667"/>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1723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39" y="1189178"/>
            <a:ext cx="11653523" cy="1790170"/>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4" name="Rectangle 3">
            <a:extLst>
              <a:ext uri="{FF2B5EF4-FFF2-40B4-BE49-F238E27FC236}">
                <a16:creationId xmlns:a16="http://schemas.microsoft.com/office/drawing/2014/main" id="{57FF579A-E3F4-4BBB-ABA7-69FFA04DF00E}"/>
              </a:ext>
            </a:extLst>
          </p:cNvPr>
          <p:cNvSpPr/>
          <p:nvPr userDrawn="1"/>
        </p:nvSpPr>
        <p:spPr bwMode="auto">
          <a:xfrm>
            <a:off x="0" y="6268081"/>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9D2C77C-FA4D-453F-B592-545A6117FC78}"/>
              </a:ext>
            </a:extLst>
          </p:cNvPr>
          <p:cNvSpPr/>
          <p:nvPr userDrawn="1"/>
        </p:nvSpPr>
        <p:spPr bwMode="auto">
          <a:xfrm>
            <a:off x="0" y="6245667"/>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2244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69239" y="1189177"/>
            <a:ext cx="11653523" cy="1612749"/>
          </a:xfrm>
        </p:spPr>
        <p:txBody>
          <a:bodyPr/>
          <a:lstStyle>
            <a:lvl1pPr marL="0" indent="0">
              <a:buNone/>
              <a:defRPr lang="en-US"/>
            </a:lvl1pPr>
            <a:lvl2pPr marL="0" indent="0">
              <a:buFontTx/>
              <a:buNone/>
              <a:defRPr lang="en-US"/>
            </a:lvl2pPr>
            <a:lvl3pPr marL="224097" indent="0">
              <a:buNone/>
              <a:defRPr lang="en-US"/>
            </a:lvl3pPr>
            <a:lvl4pPr marL="448193" indent="0">
              <a:buNone/>
              <a:defRPr lang="en-US"/>
            </a:lvl4pPr>
            <a:lvl5pPr marL="672290" indent="0">
              <a:buNone/>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1D17BA5-52F8-4376-B814-758922CA4BB0}"/>
              </a:ext>
            </a:extLst>
          </p:cNvPr>
          <p:cNvSpPr/>
          <p:nvPr userDrawn="1"/>
        </p:nvSpPr>
        <p:spPr bwMode="auto">
          <a:xfrm>
            <a:off x="0" y="6268081"/>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5C77780-3092-4855-B64E-CC5512E877BF}"/>
              </a:ext>
            </a:extLst>
          </p:cNvPr>
          <p:cNvSpPr/>
          <p:nvPr userDrawn="1"/>
        </p:nvSpPr>
        <p:spPr bwMode="auto">
          <a:xfrm>
            <a:off x="0" y="6245667"/>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91870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8157257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69239" y="1189177"/>
            <a:ext cx="11653523" cy="1612749"/>
          </a:xfrm>
        </p:spPr>
        <p:txBody>
          <a:bodyPr/>
          <a:lstStyle>
            <a:lvl1pPr marL="0" indent="0">
              <a:buNone/>
              <a:defRPr lang="en-US"/>
            </a:lvl1pPr>
            <a:lvl2pPr marL="0" indent="0">
              <a:buFontTx/>
              <a:buNone/>
              <a:defRPr lang="en-US"/>
            </a:lvl2pPr>
            <a:lvl3pPr marL="224097" indent="0">
              <a:buNone/>
              <a:defRPr lang="en-US"/>
            </a:lvl3pPr>
            <a:lvl4pPr marL="448193" indent="0">
              <a:buNone/>
              <a:defRPr lang="en-US"/>
            </a:lvl4pPr>
            <a:lvl5pPr marL="672290" indent="0">
              <a:buNone/>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1D17BA5-52F8-4376-B814-758922CA4BB0}"/>
              </a:ext>
            </a:extLst>
          </p:cNvPr>
          <p:cNvSpPr/>
          <p:nvPr userDrawn="1"/>
        </p:nvSpPr>
        <p:spPr bwMode="auto">
          <a:xfrm>
            <a:off x="0" y="6268081"/>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5C77780-3092-4855-B64E-CC5512E877BF}"/>
              </a:ext>
            </a:extLst>
          </p:cNvPr>
          <p:cNvSpPr/>
          <p:nvPr userDrawn="1"/>
        </p:nvSpPr>
        <p:spPr bwMode="auto">
          <a:xfrm>
            <a:off x="0" y="6245667"/>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0625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39" y="1189178"/>
            <a:ext cx="11653523" cy="1790170"/>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
        <p:nvSpPr>
          <p:cNvPr id="4" name="Rectangle 3">
            <a:extLst>
              <a:ext uri="{FF2B5EF4-FFF2-40B4-BE49-F238E27FC236}">
                <a16:creationId xmlns:a16="http://schemas.microsoft.com/office/drawing/2014/main" id="{57FF579A-E3F4-4BBB-ABA7-69FFA04DF00E}"/>
              </a:ext>
            </a:extLst>
          </p:cNvPr>
          <p:cNvSpPr/>
          <p:nvPr userDrawn="1"/>
        </p:nvSpPr>
        <p:spPr bwMode="auto">
          <a:xfrm>
            <a:off x="0" y="6268081"/>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9D2C77C-FA4D-453F-B592-545A6117FC78}"/>
              </a:ext>
            </a:extLst>
          </p:cNvPr>
          <p:cNvSpPr/>
          <p:nvPr userDrawn="1"/>
        </p:nvSpPr>
        <p:spPr bwMode="auto">
          <a:xfrm>
            <a:off x="0" y="6245667"/>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68108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alpha val="99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8E10806-048A-4F33-854D-4DBA8AE8538A}"/>
              </a:ext>
            </a:extLst>
          </p:cNvPr>
          <p:cNvSpPr>
            <a:spLocks noGrp="1"/>
          </p:cNvSpPr>
          <p:nvPr>
            <p:ph type="pic" sz="quarter" idx="13"/>
          </p:nvPr>
        </p:nvSpPr>
        <p:spPr>
          <a:xfrm>
            <a:off x="5334000" y="0"/>
            <a:ext cx="6858000" cy="6907213"/>
          </a:xfrm>
        </p:spPr>
        <p:txBody>
          <a:bodyPr/>
          <a:lstStyle/>
          <a:p>
            <a:endParaRPr lang="en-US"/>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850DA5-6C75-433D-90E4-10B46FAF4D92}"/>
              </a:ext>
            </a:extLst>
          </p:cNvPr>
          <p:cNvSpPr>
            <a:spLocks noGrp="1"/>
          </p:cNvSpPr>
          <p:nvPr>
            <p:ph type="pic" sz="quarter" idx="13"/>
          </p:nvPr>
        </p:nvSpPr>
        <p:spPr>
          <a:xfrm>
            <a:off x="5334000" y="0"/>
            <a:ext cx="6858000" cy="6858000"/>
          </a:xfrm>
        </p:spPr>
        <p:txBody>
          <a:bodyPr/>
          <a:lstStyle/>
          <a:p>
            <a:endParaRPr lang="en-US"/>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588963" y="1444625"/>
            <a:ext cx="11017250" cy="1612749"/>
          </a:xfrm>
        </p:spPr>
        <p:txBody>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78798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588963" y="1444625"/>
            <a:ext cx="11017250" cy="2398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6015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584200" y="1435100"/>
            <a:ext cx="5210175"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6397625" y="1435100"/>
            <a:ext cx="520858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0783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584200" y="1435100"/>
            <a:ext cx="5210175" cy="24082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6397625" y="1435100"/>
            <a:ext cx="5208588"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0189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588963" y="1444625"/>
            <a:ext cx="11017250" cy="1612749"/>
          </a:xfrm>
        </p:spPr>
        <p:txBody>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588963" y="1444625"/>
            <a:ext cx="11017250" cy="2398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584200" y="1435100"/>
            <a:ext cx="5210175"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6397625" y="1435100"/>
            <a:ext cx="520858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584200" y="1435100"/>
            <a:ext cx="5210175"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6397625" y="1435100"/>
            <a:ext cx="5208588"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5" r:id="rId26"/>
    <p:sldLayoutId id="2147484676" r:id="rId27"/>
    <p:sldLayoutId id="2147484677" r:id="rId28"/>
    <p:sldLayoutId id="2147484678" r:id="rId29"/>
    <p:sldLayoutId id="2147484679" r:id="rId30"/>
    <p:sldLayoutId id="2147484681" r:id="rId31"/>
    <p:sldLayoutId id="2147484682" r:id="rId3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71" r:id="rId5"/>
    <p:sldLayoutId id="2147484672" r:id="rId6"/>
    <p:sldLayoutId id="2147484673" r:id="rId7"/>
    <p:sldLayoutId id="2147484674"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 Id="rId5" Type="http://schemas.openxmlformats.org/officeDocument/2006/relationships/hyperlink" Target="https://docs.microsoft.com/en-us/sharepoint/dev/declarative-customization/site-design-rest-api" TargetMode="External"/><Relationship Id="rId4" Type="http://schemas.openxmlformats.org/officeDocument/2006/relationships/hyperlink" Target="https://docs.microsoft.com/en-us/sharepoint/dev/declarative-customization/site-design-powershel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docs.microsoft.com/en-us/sharepoint/dev/declarative-customization/site-design-json-schema" TargetMode="External"/><Relationship Id="rId7" Type="http://schemas.openxmlformats.org/officeDocument/2006/relationships/image" Target="../media/image36.sv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2.emf"/><Relationship Id="rId11" Type="http://schemas.openxmlformats.org/officeDocument/2006/relationships/image" Target="../media/image46.emf"/><Relationship Id="rId5" Type="http://schemas.openxmlformats.org/officeDocument/2006/relationships/image" Target="../media/image41.emf"/><Relationship Id="rId10" Type="http://schemas.openxmlformats.org/officeDocument/2006/relationships/image" Target="../media/image45.png"/><Relationship Id="rId4" Type="http://schemas.openxmlformats.org/officeDocument/2006/relationships/image" Target="../media/image40.emf"/><Relationship Id="rId9" Type="http://schemas.openxmlformats.org/officeDocument/2006/relationships/image" Target="../media/image25.emf"/><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thenewcode.com/747/Content-Management-Systems-Overview-2013"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hyperlink" Target="https://aka.ms/spsitedesigns" TargetMode="External"/><Relationship Id="rId7" Type="http://schemas.openxmlformats.org/officeDocument/2006/relationships/hyperlink" Target="https://techcommunity.microsoft.com/t5/SharePoint-Blog/SharePoint-Site-Scripts-and-Site-Designs-April-2018-release/ba-p/181254" TargetMode="Externa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github.com/SharePoint/sp-dev-site-scripts" TargetMode="External"/><Relationship Id="rId5" Type="http://schemas.openxmlformats.org/officeDocument/2006/relationships/hyperlink" Target="http://aka.ms/spsitescriptsamples" TargetMode="External"/><Relationship Id="rId4" Type="http://schemas.openxmlformats.org/officeDocument/2006/relationships/hyperlink" Target="https://docs.microsoft.com/en-us/sharepoint/dev/declarative-customization/site-design-overview"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aka.ms/spdev-uservoice" TargetMode="External"/><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hyperlink" Target="https://techcommunity.microsoft.com/t5/SharePoint/ct-p/SharePoint" TargetMode="External"/><Relationship Id="rId4" Type="http://schemas.openxmlformats.org/officeDocument/2006/relationships/hyperlink" Target="https://aka.ms/spsitedesignuservoi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SPModer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753" y="1372619"/>
            <a:ext cx="4357548" cy="1810111"/>
          </a:xfrm>
        </p:spPr>
        <p:txBody>
          <a:bodyPr/>
          <a:lstStyle/>
          <a:p>
            <a:r>
              <a:rPr lang="en-US" sz="3921" dirty="0"/>
              <a:t>Modern SharePoint Site Designs and Scripts</a:t>
            </a:r>
            <a:endParaRPr lang="en-US" dirty="0"/>
          </a:p>
        </p:txBody>
      </p:sp>
      <p:sp>
        <p:nvSpPr>
          <p:cNvPr id="5" name="Text Placeholder 4"/>
          <p:cNvSpPr>
            <a:spLocks noGrp="1"/>
          </p:cNvSpPr>
          <p:nvPr>
            <p:ph type="body" sz="quarter" idx="12"/>
          </p:nvPr>
        </p:nvSpPr>
        <p:spPr>
          <a:xfrm>
            <a:off x="524532" y="3282838"/>
            <a:ext cx="4164583" cy="923330"/>
          </a:xfrm>
        </p:spPr>
        <p:txBody>
          <a:bodyPr/>
          <a:lstStyle/>
          <a:p>
            <a:r>
              <a:rPr lang="en-US" dirty="0"/>
              <a:t>Bob German</a:t>
            </a:r>
            <a:br>
              <a:rPr lang="en-US" dirty="0"/>
            </a:br>
            <a:r>
              <a:rPr lang="en-US" dirty="0"/>
              <a:t>Partner Technical Architect</a:t>
            </a:r>
            <a:br>
              <a:rPr lang="en-US" dirty="0"/>
            </a:br>
            <a:r>
              <a:rPr lang="en-US" dirty="0"/>
              <a:t>Microsoft</a:t>
            </a:r>
          </a:p>
        </p:txBody>
      </p:sp>
      <p:pic>
        <p:nvPicPr>
          <p:cNvPr id="8" name="Picture 7">
            <a:extLst>
              <a:ext uri="{FF2B5EF4-FFF2-40B4-BE49-F238E27FC236}">
                <a16:creationId xmlns:a16="http://schemas.microsoft.com/office/drawing/2014/main" id="{A230B19F-F3E3-4DE3-9A81-D4A1E43DA1DA}"/>
              </a:ext>
            </a:extLst>
          </p:cNvPr>
          <p:cNvPicPr>
            <a:picLocks noChangeAspect="1"/>
          </p:cNvPicPr>
          <p:nvPr/>
        </p:nvPicPr>
        <p:blipFill>
          <a:blip r:embed="rId3"/>
          <a:stretch>
            <a:fillRect/>
          </a:stretch>
        </p:blipFill>
        <p:spPr>
          <a:xfrm>
            <a:off x="6487496" y="2084364"/>
            <a:ext cx="5437187" cy="4482124"/>
          </a:xfrm>
          <a:prstGeom prst="rect">
            <a:avLst/>
          </a:prstGeom>
        </p:spPr>
      </p:pic>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own Arrow 35"/>
          <p:cNvSpPr/>
          <p:nvPr/>
        </p:nvSpPr>
        <p:spPr>
          <a:xfrm>
            <a:off x="2902163" y="5170206"/>
            <a:ext cx="375920" cy="40318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Down Arrow 36"/>
          <p:cNvSpPr/>
          <p:nvPr/>
        </p:nvSpPr>
        <p:spPr>
          <a:xfrm>
            <a:off x="5718492" y="5170206"/>
            <a:ext cx="375920" cy="40318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Down Arrow 22"/>
          <p:cNvSpPr/>
          <p:nvPr/>
        </p:nvSpPr>
        <p:spPr>
          <a:xfrm>
            <a:off x="3502660" y="2885905"/>
            <a:ext cx="375920" cy="4245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Down Arrow 23"/>
          <p:cNvSpPr/>
          <p:nvPr/>
        </p:nvSpPr>
        <p:spPr>
          <a:xfrm>
            <a:off x="2072640" y="2884409"/>
            <a:ext cx="375920" cy="4245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50" name="Picture 2" descr="http://dev.office.com/Media/Default/Blog%20Images/Dev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1462" y="2201302"/>
            <a:ext cx="1068917" cy="10689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513841" y="2113996"/>
            <a:ext cx="9641840" cy="2312446"/>
          </a:xfrm>
          <a:prstGeom prst="rect">
            <a:avLst/>
          </a:prstGeom>
          <a:noFill/>
          <a:ln w="19050">
            <a:solidFill>
              <a:srgbClr val="8A2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Office Developer Patterns and Practices</a:t>
            </a:r>
            <a:endParaRPr lang="en-US" dirty="0"/>
          </a:p>
        </p:txBody>
      </p:sp>
      <p:sp>
        <p:nvSpPr>
          <p:cNvPr id="4" name="Rectangle 3"/>
          <p:cNvSpPr/>
          <p:nvPr/>
        </p:nvSpPr>
        <p:spPr>
          <a:xfrm>
            <a:off x="1579880" y="3339321"/>
            <a:ext cx="5669280" cy="1005840"/>
          </a:xfrm>
          <a:prstGeom prst="rect">
            <a:avLst/>
          </a:prstGeom>
          <a:solidFill>
            <a:srgbClr val="8A2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Library</a:t>
            </a:r>
          </a:p>
        </p:txBody>
      </p:sp>
      <p:grpSp>
        <p:nvGrpSpPr>
          <p:cNvPr id="19" name="Group 18"/>
          <p:cNvGrpSpPr/>
          <p:nvPr/>
        </p:nvGrpSpPr>
        <p:grpSpPr>
          <a:xfrm>
            <a:off x="1579880" y="4481275"/>
            <a:ext cx="5669280" cy="782320"/>
            <a:chOff x="2870200" y="3937523"/>
            <a:chExt cx="4216400" cy="782320"/>
          </a:xfrm>
          <a:solidFill>
            <a:schemeClr val="bg1">
              <a:lumMod val="65000"/>
            </a:schemeClr>
          </a:solidFill>
        </p:grpSpPr>
        <p:sp>
          <p:nvSpPr>
            <p:cNvPr id="5" name="Rectangle 4"/>
            <p:cNvSpPr/>
            <p:nvPr/>
          </p:nvSpPr>
          <p:spPr>
            <a:xfrm>
              <a:off x="2870200" y="3937523"/>
              <a:ext cx="2003538" cy="782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CSOM</a:t>
              </a:r>
              <a:br>
                <a:rPr lang="en-US" dirty="0"/>
              </a:br>
              <a:r>
                <a:rPr lang="en-US" dirty="0"/>
                <a:t>“15”</a:t>
              </a:r>
            </a:p>
          </p:txBody>
        </p:sp>
        <p:sp>
          <p:nvSpPr>
            <p:cNvPr id="6" name="Rectangle 5"/>
            <p:cNvSpPr/>
            <p:nvPr/>
          </p:nvSpPr>
          <p:spPr>
            <a:xfrm>
              <a:off x="5083062" y="3937523"/>
              <a:ext cx="2003538" cy="782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CSOM</a:t>
              </a:r>
              <a:br>
                <a:rPr lang="en-US" dirty="0"/>
              </a:br>
              <a:r>
                <a:rPr lang="en-US" dirty="0"/>
                <a:t>“16”</a:t>
              </a:r>
            </a:p>
          </p:txBody>
        </p:sp>
      </p:grpSp>
      <p:sp>
        <p:nvSpPr>
          <p:cNvPr id="10" name="Rectangle 9"/>
          <p:cNvSpPr/>
          <p:nvPr/>
        </p:nvSpPr>
        <p:spPr>
          <a:xfrm>
            <a:off x="3009900" y="2191241"/>
            <a:ext cx="1361440" cy="782320"/>
          </a:xfrm>
          <a:prstGeom prst="rect">
            <a:avLst/>
          </a:prstGeom>
          <a:solidFill>
            <a:srgbClr val="8A2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dirty="0"/>
              <a:t>Remote Timer Job Framework</a:t>
            </a:r>
          </a:p>
        </p:txBody>
      </p:sp>
      <p:sp>
        <p:nvSpPr>
          <p:cNvPr id="11" name="Rectangle 10"/>
          <p:cNvSpPr/>
          <p:nvPr/>
        </p:nvSpPr>
        <p:spPr>
          <a:xfrm>
            <a:off x="5538366" y="2191241"/>
            <a:ext cx="1361440" cy="782320"/>
          </a:xfrm>
          <a:prstGeom prst="rect">
            <a:avLst/>
          </a:prstGeom>
          <a:solidFill>
            <a:srgbClr val="8A2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Widget Wrangler</a:t>
            </a:r>
          </a:p>
        </p:txBody>
      </p:sp>
      <p:sp>
        <p:nvSpPr>
          <p:cNvPr id="12" name="Rectangle 11"/>
          <p:cNvSpPr/>
          <p:nvPr/>
        </p:nvSpPr>
        <p:spPr>
          <a:xfrm>
            <a:off x="1579880" y="2191241"/>
            <a:ext cx="1361440" cy="782320"/>
          </a:xfrm>
          <a:prstGeom prst="rect">
            <a:avLst/>
          </a:prstGeom>
          <a:solidFill>
            <a:srgbClr val="8A2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PowerShell</a:t>
            </a:r>
            <a:br>
              <a:rPr lang="en-US" dirty="0"/>
            </a:br>
            <a:r>
              <a:rPr lang="en-US" dirty="0"/>
              <a:t>Commands</a:t>
            </a:r>
          </a:p>
        </p:txBody>
      </p:sp>
      <p:sp>
        <p:nvSpPr>
          <p:cNvPr id="15" name="TextBox 14"/>
          <p:cNvSpPr txBox="1"/>
          <p:nvPr/>
        </p:nvSpPr>
        <p:spPr>
          <a:xfrm>
            <a:off x="7118456" y="3193659"/>
            <a:ext cx="3667760" cy="369332"/>
          </a:xfrm>
          <a:prstGeom prst="rect">
            <a:avLst/>
          </a:prstGeom>
          <a:noFill/>
        </p:spPr>
        <p:txBody>
          <a:bodyPr wrap="square" rtlCol="0">
            <a:spAutoFit/>
          </a:bodyPr>
          <a:lstStyle/>
          <a:p>
            <a:pPr algn="r"/>
            <a:r>
              <a:rPr lang="en-US" u="sng" dirty="0"/>
              <a:t>https://github.com/OfficeDev/PnP</a:t>
            </a:r>
          </a:p>
        </p:txBody>
      </p:sp>
      <p:sp>
        <p:nvSpPr>
          <p:cNvPr id="18" name="Rectangle 17"/>
          <p:cNvSpPr/>
          <p:nvPr/>
        </p:nvSpPr>
        <p:spPr>
          <a:xfrm>
            <a:off x="1579880" y="1139489"/>
            <a:ext cx="5669280" cy="782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YOUR CODE HERE</a:t>
            </a:r>
          </a:p>
        </p:txBody>
      </p:sp>
      <p:sp>
        <p:nvSpPr>
          <p:cNvPr id="21" name="Down Arrow 20"/>
          <p:cNvSpPr/>
          <p:nvPr/>
        </p:nvSpPr>
        <p:spPr>
          <a:xfrm>
            <a:off x="4860873" y="1926275"/>
            <a:ext cx="375920" cy="141304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5" name="Group 34"/>
          <p:cNvGrpSpPr/>
          <p:nvPr/>
        </p:nvGrpSpPr>
        <p:grpSpPr>
          <a:xfrm>
            <a:off x="2133308" y="5581261"/>
            <a:ext cx="1913629" cy="1125146"/>
            <a:chOff x="1579880" y="5555055"/>
            <a:chExt cx="1913629" cy="1125146"/>
          </a:xfrm>
          <a:solidFill>
            <a:schemeClr val="bg1">
              <a:lumMod val="65000"/>
            </a:schemeClr>
          </a:solidFill>
        </p:grpSpPr>
        <p:sp>
          <p:nvSpPr>
            <p:cNvPr id="7" name="Rectangle 6"/>
            <p:cNvSpPr/>
            <p:nvPr/>
          </p:nvSpPr>
          <p:spPr>
            <a:xfrm>
              <a:off x="1579880" y="5555055"/>
              <a:ext cx="1913629" cy="11251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1677701" y="5580454"/>
              <a:ext cx="1591279" cy="646331"/>
            </a:xfrm>
            <a:prstGeom prst="rect">
              <a:avLst/>
            </a:prstGeom>
            <a:grpFill/>
            <a:ln>
              <a:noFill/>
            </a:ln>
          </p:spPr>
          <p:txBody>
            <a:bodyPr wrap="square" rtlCol="0">
              <a:spAutoFit/>
            </a:bodyPr>
            <a:lstStyle/>
            <a:p>
              <a:r>
                <a:rPr lang="en-US" dirty="0">
                  <a:solidFill>
                    <a:schemeClr val="bg1"/>
                  </a:solidFill>
                </a:rPr>
                <a:t>SharePoint 2013</a:t>
              </a: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1739" r="2164"/>
            <a:stretch/>
          </p:blipFill>
          <p:spPr>
            <a:xfrm>
              <a:off x="2550794" y="5965914"/>
              <a:ext cx="779145" cy="585293"/>
            </a:xfrm>
            <a:prstGeom prst="rect">
              <a:avLst/>
            </a:prstGeom>
            <a:grpFill/>
            <a:ln>
              <a:noFill/>
            </a:ln>
          </p:spPr>
        </p:pic>
      </p:grpSp>
      <p:grpSp>
        <p:nvGrpSpPr>
          <p:cNvPr id="34" name="Group 33"/>
          <p:cNvGrpSpPr/>
          <p:nvPr/>
        </p:nvGrpSpPr>
        <p:grpSpPr>
          <a:xfrm>
            <a:off x="4945388" y="5570486"/>
            <a:ext cx="1913629" cy="1125146"/>
            <a:chOff x="5135823" y="5555055"/>
            <a:chExt cx="1913629" cy="1125146"/>
          </a:xfrm>
          <a:solidFill>
            <a:schemeClr val="bg1">
              <a:lumMod val="65000"/>
            </a:schemeClr>
          </a:solidFill>
        </p:grpSpPr>
        <p:sp>
          <p:nvSpPr>
            <p:cNvPr id="30" name="Rectangle 29"/>
            <p:cNvSpPr/>
            <p:nvPr/>
          </p:nvSpPr>
          <p:spPr>
            <a:xfrm>
              <a:off x="5135823" y="5555055"/>
              <a:ext cx="1913629" cy="11251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194188" y="5580454"/>
              <a:ext cx="1802212" cy="923330"/>
            </a:xfrm>
            <a:prstGeom prst="rect">
              <a:avLst/>
            </a:prstGeom>
            <a:grpFill/>
            <a:ln>
              <a:noFill/>
            </a:ln>
          </p:spPr>
          <p:txBody>
            <a:bodyPr wrap="square" rtlCol="0">
              <a:spAutoFit/>
            </a:bodyPr>
            <a:lstStyle/>
            <a:p>
              <a:pPr algn="r"/>
              <a:r>
                <a:rPr lang="en-US" dirty="0">
                  <a:solidFill>
                    <a:schemeClr val="bg1"/>
                  </a:solidFill>
                </a:rPr>
                <a:t>SharePoint 2016 and</a:t>
              </a:r>
              <a:br>
                <a:rPr lang="en-US" dirty="0">
                  <a:solidFill>
                    <a:schemeClr val="bg1"/>
                  </a:solidFill>
                </a:rPr>
              </a:br>
              <a:r>
                <a:rPr lang="en-US" dirty="0">
                  <a:solidFill>
                    <a:schemeClr val="bg1"/>
                  </a:solidFill>
                </a:rPr>
                <a:t>Online</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3459" y="5965914"/>
              <a:ext cx="780390" cy="585293"/>
            </a:xfrm>
            <a:prstGeom prst="rect">
              <a:avLst/>
            </a:prstGeom>
            <a:grpFill/>
            <a:ln>
              <a:noFill/>
            </a:ln>
          </p:spPr>
        </p:pic>
      </p:grpSp>
      <p:sp>
        <p:nvSpPr>
          <p:cNvPr id="28" name="Down Arrow 27"/>
          <p:cNvSpPr/>
          <p:nvPr/>
        </p:nvSpPr>
        <p:spPr>
          <a:xfrm>
            <a:off x="5967626" y="1926275"/>
            <a:ext cx="375920" cy="29902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Down Arrow 28"/>
          <p:cNvSpPr/>
          <p:nvPr/>
        </p:nvSpPr>
        <p:spPr>
          <a:xfrm>
            <a:off x="3502660" y="1926275"/>
            <a:ext cx="375920" cy="29902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Down Arrow 30"/>
          <p:cNvSpPr/>
          <p:nvPr/>
        </p:nvSpPr>
        <p:spPr>
          <a:xfrm>
            <a:off x="2142197" y="1926275"/>
            <a:ext cx="375920" cy="29902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7461462" y="3524790"/>
            <a:ext cx="3324754" cy="738664"/>
          </a:xfrm>
          <a:prstGeom prst="rect">
            <a:avLst/>
          </a:prstGeom>
          <a:noFill/>
        </p:spPr>
        <p:txBody>
          <a:bodyPr wrap="square" rtlCol="0">
            <a:spAutoFit/>
          </a:bodyPr>
          <a:lstStyle/>
          <a:p>
            <a:r>
              <a:rPr lang="en-US" sz="1400" i="1" dirty="0"/>
              <a:t>There is much more in the </a:t>
            </a:r>
            <a:r>
              <a:rPr lang="en-US" sz="1400" i="1" dirty="0" err="1"/>
              <a:t>OfficeDev</a:t>
            </a:r>
            <a:r>
              <a:rPr lang="en-US" sz="1400" i="1" dirty="0"/>
              <a:t> PnP library; this picture shows the components that will be discussed in this session.</a:t>
            </a:r>
          </a:p>
        </p:txBody>
      </p:sp>
      <p:sp>
        <p:nvSpPr>
          <p:cNvPr id="38" name="Arrow: Pentagon 37">
            <a:extLst>
              <a:ext uri="{FF2B5EF4-FFF2-40B4-BE49-F238E27FC236}">
                <a16:creationId xmlns:a16="http://schemas.microsoft.com/office/drawing/2014/main" id="{02C8F35B-5136-4E5B-9DD7-D382CF8ADA47}"/>
              </a:ext>
            </a:extLst>
          </p:cNvPr>
          <p:cNvSpPr/>
          <p:nvPr/>
        </p:nvSpPr>
        <p:spPr bwMode="auto">
          <a:xfrm>
            <a:off x="8467166" y="5773947"/>
            <a:ext cx="3300288" cy="938393"/>
          </a:xfrm>
          <a:prstGeom prst="homePlat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Site Provisioning with PnP PowerShell</a:t>
            </a:r>
          </a:p>
        </p:txBody>
      </p:sp>
    </p:spTree>
    <p:extLst>
      <p:ext uri="{BB962C8B-B14F-4D97-AF65-F5344CB8AC3E}">
        <p14:creationId xmlns:p14="http://schemas.microsoft.com/office/powerpoint/2010/main" val="29734739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B7555-D423-4E45-ABAC-ECD2FD58EFDC}"/>
              </a:ext>
            </a:extLst>
          </p:cNvPr>
          <p:cNvPicPr>
            <a:picLocks noChangeAspect="1"/>
          </p:cNvPicPr>
          <p:nvPr/>
        </p:nvPicPr>
        <p:blipFill>
          <a:blip r:embed="rId2"/>
          <a:stretch>
            <a:fillRect/>
          </a:stretch>
        </p:blipFill>
        <p:spPr>
          <a:xfrm>
            <a:off x="372031" y="1726804"/>
            <a:ext cx="7264445" cy="4711480"/>
          </a:xfrm>
          <a:prstGeom prst="rect">
            <a:avLst/>
          </a:prstGeom>
        </p:spPr>
      </p:pic>
      <p:sp>
        <p:nvSpPr>
          <p:cNvPr id="2" name="Title 1">
            <a:extLst>
              <a:ext uri="{FF2B5EF4-FFF2-40B4-BE49-F238E27FC236}">
                <a16:creationId xmlns:a16="http://schemas.microsoft.com/office/drawing/2014/main" id="{04FF60D0-1558-49C6-9DC8-54BE9F45EC47}"/>
              </a:ext>
            </a:extLst>
          </p:cNvPr>
          <p:cNvSpPr>
            <a:spLocks noGrp="1"/>
          </p:cNvSpPr>
          <p:nvPr>
            <p:ph type="title"/>
          </p:nvPr>
        </p:nvSpPr>
        <p:spPr>
          <a:xfrm>
            <a:off x="588263" y="457200"/>
            <a:ext cx="6339759" cy="553998"/>
          </a:xfrm>
        </p:spPr>
        <p:txBody>
          <a:bodyPr/>
          <a:lstStyle/>
          <a:p>
            <a:r>
              <a:rPr lang="en-US" dirty="0"/>
              <a:t>Self-Service Site Provisioning</a:t>
            </a:r>
          </a:p>
        </p:txBody>
      </p:sp>
      <p:graphicFrame>
        <p:nvGraphicFramePr>
          <p:cNvPr id="5" name="Content Placeholder 4">
            <a:extLst>
              <a:ext uri="{FF2B5EF4-FFF2-40B4-BE49-F238E27FC236}">
                <a16:creationId xmlns:a16="http://schemas.microsoft.com/office/drawing/2014/main" id="{85F411C6-0269-4621-BDBD-75D484756C33}"/>
              </a:ext>
            </a:extLst>
          </p:cNvPr>
          <p:cNvGraphicFramePr>
            <a:graphicFrameLocks noGrp="1"/>
          </p:cNvGraphicFramePr>
          <p:nvPr>
            <p:ph sz="quarter" idx="11"/>
          </p:nvPr>
        </p:nvGraphicFramePr>
        <p:xfrm>
          <a:off x="6993924" y="225425"/>
          <a:ext cx="5115699" cy="2839720"/>
        </p:xfrm>
        <a:graphic>
          <a:graphicData uri="http://schemas.openxmlformats.org/drawingml/2006/table">
            <a:tbl>
              <a:tblPr firstRow="1" bandRow="1">
                <a:tableStyleId>{5C22544A-7EE6-4342-B048-85BDC9FD1C3A}</a:tableStyleId>
              </a:tblPr>
              <a:tblGrid>
                <a:gridCol w="1031783">
                  <a:extLst>
                    <a:ext uri="{9D8B030D-6E8A-4147-A177-3AD203B41FA5}">
                      <a16:colId xmlns:a16="http://schemas.microsoft.com/office/drawing/2014/main" val="2798829712"/>
                    </a:ext>
                  </a:extLst>
                </a:gridCol>
                <a:gridCol w="1999742">
                  <a:extLst>
                    <a:ext uri="{9D8B030D-6E8A-4147-A177-3AD203B41FA5}">
                      <a16:colId xmlns:a16="http://schemas.microsoft.com/office/drawing/2014/main" val="2218451843"/>
                    </a:ext>
                  </a:extLst>
                </a:gridCol>
                <a:gridCol w="2084174">
                  <a:extLst>
                    <a:ext uri="{9D8B030D-6E8A-4147-A177-3AD203B41FA5}">
                      <a16:colId xmlns:a16="http://schemas.microsoft.com/office/drawing/2014/main" val="3777277869"/>
                    </a:ext>
                  </a:extLst>
                </a:gridCol>
              </a:tblGrid>
              <a:tr h="370840">
                <a:tc>
                  <a:txBody>
                    <a:bodyPr/>
                    <a:lstStyle/>
                    <a:p>
                      <a:r>
                        <a:rPr lang="en-US" dirty="0"/>
                        <a:t>Version</a:t>
                      </a:r>
                    </a:p>
                  </a:txBody>
                  <a:tcPr/>
                </a:tc>
                <a:tc>
                  <a:txBody>
                    <a:bodyPr/>
                    <a:lstStyle/>
                    <a:p>
                      <a:r>
                        <a:rPr lang="en-US" dirty="0"/>
                        <a:t>Where </a:t>
                      </a:r>
                      <a:r>
                        <a:rPr lang="en-US" dirty="0">
                          <a:sym typeface="Wingdings" panose="05000000000000000000" pitchFamily="2" charset="2"/>
                        </a:rPr>
                        <a:t> What</a:t>
                      </a:r>
                      <a:endParaRPr lang="en-US" dirty="0"/>
                    </a:p>
                  </a:txBody>
                  <a:tcPr/>
                </a:tc>
                <a:tc>
                  <a:txBody>
                    <a:bodyPr/>
                    <a:lstStyle/>
                    <a:p>
                      <a:r>
                        <a:rPr lang="en-US" dirty="0"/>
                        <a:t>Customize using</a:t>
                      </a:r>
                    </a:p>
                  </a:txBody>
                  <a:tcPr/>
                </a:tc>
                <a:extLst>
                  <a:ext uri="{0D108BD9-81ED-4DB2-BD59-A6C34878D82A}">
                    <a16:rowId xmlns:a16="http://schemas.microsoft.com/office/drawing/2014/main" val="824025200"/>
                  </a:ext>
                </a:extLst>
              </a:tr>
              <a:tr h="370840">
                <a:tc>
                  <a:txBody>
                    <a:bodyPr/>
                    <a:lstStyle/>
                    <a:p>
                      <a:r>
                        <a:rPr lang="en-US" dirty="0"/>
                        <a:t>SP2003, SP2007</a:t>
                      </a:r>
                    </a:p>
                  </a:txBody>
                  <a:tcPr/>
                </a:tc>
                <a:tc>
                  <a:txBody>
                    <a:bodyPr/>
                    <a:lstStyle/>
                    <a:p>
                      <a:r>
                        <a:rPr lang="en-US" dirty="0"/>
                        <a:t>Site Directory </a:t>
                      </a:r>
                      <a:r>
                        <a:rPr lang="en-US" dirty="0">
                          <a:sym typeface="Wingdings" panose="05000000000000000000" pitchFamily="2" charset="2"/>
                        </a:rPr>
                        <a:t>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4093710722"/>
                  </a:ext>
                </a:extLst>
              </a:tr>
              <a:tr h="370840">
                <a:tc>
                  <a:txBody>
                    <a:bodyPr/>
                    <a:lstStyle/>
                    <a:p>
                      <a:r>
                        <a:rPr lang="en-US" dirty="0"/>
                        <a:t>SP2010, SP2013, SP2016</a:t>
                      </a:r>
                    </a:p>
                  </a:txBody>
                  <a:tcPr/>
                </a:tc>
                <a:tc>
                  <a:txBody>
                    <a:bodyPr/>
                    <a:lstStyle/>
                    <a:p>
                      <a:r>
                        <a:rPr lang="en-US" dirty="0"/>
                        <a:t>Sites tab in personal site </a:t>
                      </a:r>
                      <a:r>
                        <a:rPr lang="en-US" dirty="0">
                          <a:sym typeface="Wingdings" panose="05000000000000000000" pitchFamily="2" charset="2"/>
                        </a:rPr>
                        <a:t> Site collection OR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258441205"/>
                  </a:ext>
                </a:extLst>
              </a:tr>
              <a:tr h="370840">
                <a:tc>
                  <a:txBody>
                    <a:bodyPr/>
                    <a:lstStyle/>
                    <a:p>
                      <a:r>
                        <a:rPr lang="en-US" dirty="0"/>
                        <a:t>SP Online</a:t>
                      </a:r>
                    </a:p>
                  </a:txBody>
                  <a:tcPr/>
                </a:tc>
                <a:tc>
                  <a:txBody>
                    <a:bodyPr/>
                    <a:lstStyle/>
                    <a:p>
                      <a:r>
                        <a:rPr lang="en-US" dirty="0"/>
                        <a:t>SharePoint Home </a:t>
                      </a:r>
                      <a:r>
                        <a:rPr lang="en-US" dirty="0">
                          <a:sym typeface="Wingdings" panose="05000000000000000000" pitchFamily="2" charset="2"/>
                        </a:rPr>
                        <a:t> Site Collection</a:t>
                      </a:r>
                      <a:endParaRPr lang="en-US" dirty="0"/>
                    </a:p>
                  </a:txBody>
                  <a:tcPr/>
                </a:tc>
                <a:tc>
                  <a:txBody>
                    <a:bodyPr/>
                    <a:lstStyle/>
                    <a:p>
                      <a:r>
                        <a:rPr lang="en-US" dirty="0"/>
                        <a:t>Site Designs and Scripts</a:t>
                      </a:r>
                    </a:p>
                  </a:txBody>
                  <a:tcPr/>
                </a:tc>
                <a:extLst>
                  <a:ext uri="{0D108BD9-81ED-4DB2-BD59-A6C34878D82A}">
                    <a16:rowId xmlns:a16="http://schemas.microsoft.com/office/drawing/2014/main" val="2202854477"/>
                  </a:ext>
                </a:extLst>
              </a:tr>
            </a:tbl>
          </a:graphicData>
        </a:graphic>
      </p:graphicFrame>
      <p:sp>
        <p:nvSpPr>
          <p:cNvPr id="12" name="Arrow: Pentagon 11">
            <a:extLst>
              <a:ext uri="{FF2B5EF4-FFF2-40B4-BE49-F238E27FC236}">
                <a16:creationId xmlns:a16="http://schemas.microsoft.com/office/drawing/2014/main" id="{623DB548-C7B3-426E-811F-B893A8C9EF48}"/>
              </a:ext>
            </a:extLst>
          </p:cNvPr>
          <p:cNvSpPr/>
          <p:nvPr/>
        </p:nvSpPr>
        <p:spPr bwMode="auto">
          <a:xfrm>
            <a:off x="8467166" y="5773947"/>
            <a:ext cx="3300288" cy="938393"/>
          </a:xfrm>
          <a:prstGeom prst="homePlat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Site Provisioning with Site Designs and Scripts</a:t>
            </a:r>
          </a:p>
        </p:txBody>
      </p:sp>
    </p:spTree>
    <p:extLst>
      <p:ext uri="{BB962C8B-B14F-4D97-AF65-F5344CB8AC3E}">
        <p14:creationId xmlns:p14="http://schemas.microsoft.com/office/powerpoint/2010/main" val="2639270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BB02-89CB-4F48-8F6F-2BFDDB87AC17}"/>
              </a:ext>
            </a:extLst>
          </p:cNvPr>
          <p:cNvSpPr>
            <a:spLocks noGrp="1"/>
          </p:cNvSpPr>
          <p:nvPr>
            <p:ph type="title"/>
          </p:nvPr>
        </p:nvSpPr>
        <p:spPr/>
        <p:txBody>
          <a:bodyPr/>
          <a:lstStyle/>
          <a:p>
            <a:r>
              <a:rPr lang="en-US" dirty="0"/>
              <a:t>Site designs: modern templating model </a:t>
            </a:r>
          </a:p>
        </p:txBody>
      </p:sp>
      <p:sp>
        <p:nvSpPr>
          <p:cNvPr id="3" name="Text Placeholder 2">
            <a:extLst>
              <a:ext uri="{FF2B5EF4-FFF2-40B4-BE49-F238E27FC236}">
                <a16:creationId xmlns:a16="http://schemas.microsoft.com/office/drawing/2014/main" id="{39F32AB3-AEFE-4E6A-A494-0CDD5E4F6EB4}"/>
              </a:ext>
            </a:extLst>
          </p:cNvPr>
          <p:cNvSpPr>
            <a:spLocks noGrp="1"/>
          </p:cNvSpPr>
          <p:nvPr>
            <p:ph type="body" sz="quarter" idx="10"/>
          </p:nvPr>
        </p:nvSpPr>
        <p:spPr>
          <a:xfrm>
            <a:off x="269240" y="1189495"/>
            <a:ext cx="5752058" cy="4824295"/>
          </a:xfrm>
        </p:spPr>
        <p:txBody>
          <a:bodyPr>
            <a:normAutofit fontScale="92500" lnSpcReduction="10000"/>
          </a:bodyPr>
          <a:lstStyle/>
          <a:p>
            <a:r>
              <a:rPr lang="en-US" sz="2353" dirty="0">
                <a:gradFill>
                  <a:gsLst>
                    <a:gs pos="1250">
                      <a:schemeClr val="tx2"/>
                    </a:gs>
                    <a:gs pos="100000">
                      <a:schemeClr val="tx2"/>
                    </a:gs>
                  </a:gsLst>
                  <a:lin ang="5400000" scaled="0"/>
                </a:gradFill>
                <a:latin typeface="+mn-lt"/>
              </a:rPr>
              <a:t>A new approach for extending modern templates </a:t>
            </a:r>
            <a:r>
              <a:rPr lang="en-US" sz="2353" b="1" dirty="0">
                <a:gradFill>
                  <a:gsLst>
                    <a:gs pos="1250">
                      <a:schemeClr val="tx2"/>
                    </a:gs>
                    <a:gs pos="100000">
                      <a:schemeClr val="tx2"/>
                    </a:gs>
                  </a:gsLst>
                  <a:lin ang="5400000" scaled="0"/>
                </a:gradFill>
                <a:latin typeface="+mn-lt"/>
              </a:rPr>
              <a:t>post-creation</a:t>
            </a:r>
            <a:r>
              <a:rPr lang="en-US" sz="2353" dirty="0">
                <a:gradFill>
                  <a:gsLst>
                    <a:gs pos="1250">
                      <a:schemeClr val="tx2"/>
                    </a:gs>
                    <a:gs pos="100000">
                      <a:schemeClr val="tx2"/>
                    </a:gs>
                  </a:gsLst>
                  <a:lin ang="5400000" scaled="0"/>
                </a:gradFill>
                <a:latin typeface="+mn-lt"/>
              </a:rPr>
              <a:t> to automate the custom configuration of sites.</a:t>
            </a:r>
          </a:p>
          <a:p>
            <a:endParaRPr lang="en-US" sz="2353" dirty="0">
              <a:gradFill>
                <a:gsLst>
                  <a:gs pos="1250">
                    <a:schemeClr val="tx2"/>
                  </a:gs>
                  <a:gs pos="100000">
                    <a:schemeClr val="tx2"/>
                  </a:gs>
                </a:gsLst>
                <a:lin ang="5400000" scaled="0"/>
              </a:gradFill>
              <a:latin typeface="+mn-lt"/>
            </a:endParaRPr>
          </a:p>
          <a:p>
            <a:r>
              <a:rPr lang="en-US" sz="2353" dirty="0">
                <a:solidFill>
                  <a:schemeClr val="accent3"/>
                </a:solidFill>
                <a:latin typeface="+mn-lt"/>
              </a:rPr>
              <a:t>A new script model to apply custom “actions” to a site after creation. </a:t>
            </a:r>
          </a:p>
          <a:p>
            <a:endParaRPr lang="en-US" sz="2353" dirty="0">
              <a:gradFill>
                <a:gsLst>
                  <a:gs pos="1250">
                    <a:schemeClr val="tx2"/>
                  </a:gs>
                  <a:gs pos="100000">
                    <a:schemeClr val="tx2"/>
                  </a:gs>
                </a:gsLst>
                <a:lin ang="5400000" scaled="0"/>
              </a:gradFill>
              <a:latin typeface="+mn-lt"/>
            </a:endParaRPr>
          </a:p>
          <a:p>
            <a:r>
              <a:rPr lang="en-US" sz="2353" dirty="0">
                <a:gradFill>
                  <a:gsLst>
                    <a:gs pos="1250">
                      <a:schemeClr val="tx2"/>
                    </a:gs>
                    <a:gs pos="100000">
                      <a:schemeClr val="tx2"/>
                    </a:gs>
                  </a:gsLst>
                  <a:lin ang="5400000" scaled="0"/>
                </a:gradFill>
                <a:latin typeface="+mn-lt"/>
              </a:rPr>
              <a:t>Can be injected into the self-service site provisioning flow or manually applied to existing sites – and soon: when joining a hub!</a:t>
            </a:r>
          </a:p>
          <a:p>
            <a:endParaRPr lang="en-US" sz="2353" dirty="0">
              <a:gradFill>
                <a:gsLst>
                  <a:gs pos="1250">
                    <a:schemeClr val="tx2"/>
                  </a:gs>
                  <a:gs pos="100000">
                    <a:schemeClr val="tx2"/>
                  </a:gs>
                </a:gsLst>
                <a:lin ang="5400000" scaled="0"/>
              </a:gradFill>
              <a:latin typeface="+mn-lt"/>
            </a:endParaRPr>
          </a:p>
          <a:p>
            <a:r>
              <a:rPr lang="en-US" sz="2353" dirty="0">
                <a:solidFill>
                  <a:schemeClr val="accent3"/>
                </a:solidFill>
                <a:latin typeface="+mn-lt"/>
              </a:rPr>
              <a:t>This approach is inspired by the “remote provisioning” pattern we’ve espoused through PnP</a:t>
            </a:r>
            <a:endParaRPr lang="en-US" sz="2353" dirty="0">
              <a:solidFill>
                <a:schemeClr val="accent3"/>
              </a:solidFill>
            </a:endParaRPr>
          </a:p>
        </p:txBody>
      </p:sp>
      <p:pic>
        <p:nvPicPr>
          <p:cNvPr id="12" name="Picture 11">
            <a:extLst>
              <a:ext uri="{FF2B5EF4-FFF2-40B4-BE49-F238E27FC236}">
                <a16:creationId xmlns:a16="http://schemas.microsoft.com/office/drawing/2014/main" id="{A24EFBE3-F57C-44D0-92D1-A1D59C7F665E}"/>
              </a:ext>
            </a:extLst>
          </p:cNvPr>
          <p:cNvPicPr>
            <a:picLocks noChangeAspect="1"/>
          </p:cNvPicPr>
          <p:nvPr/>
        </p:nvPicPr>
        <p:blipFill>
          <a:blip r:embed="rId3"/>
          <a:stretch>
            <a:fillRect/>
          </a:stretch>
        </p:blipFill>
        <p:spPr>
          <a:xfrm>
            <a:off x="6170704" y="1087529"/>
            <a:ext cx="5644673" cy="4926260"/>
          </a:xfrm>
          <a:prstGeom prst="rect">
            <a:avLst/>
          </a:prstGeom>
        </p:spPr>
      </p:pic>
    </p:spTree>
    <p:extLst>
      <p:ext uri="{BB962C8B-B14F-4D97-AF65-F5344CB8AC3E}">
        <p14:creationId xmlns:p14="http://schemas.microsoft.com/office/powerpoint/2010/main" val="146780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3570-A032-4BE1-88DF-7F706435BA7E}"/>
              </a:ext>
            </a:extLst>
          </p:cNvPr>
          <p:cNvSpPr>
            <a:spLocks noGrp="1"/>
          </p:cNvSpPr>
          <p:nvPr>
            <p:ph type="title"/>
          </p:nvPr>
        </p:nvSpPr>
        <p:spPr/>
        <p:txBody>
          <a:bodyPr/>
          <a:lstStyle/>
          <a:p>
            <a:r>
              <a:rPr lang="en-US" dirty="0"/>
              <a:t>When to use site designs</a:t>
            </a:r>
          </a:p>
        </p:txBody>
      </p:sp>
      <p:sp>
        <p:nvSpPr>
          <p:cNvPr id="5" name="Text Placeholder 4">
            <a:extLst>
              <a:ext uri="{FF2B5EF4-FFF2-40B4-BE49-F238E27FC236}">
                <a16:creationId xmlns:a16="http://schemas.microsoft.com/office/drawing/2014/main" id="{2DAEC7BF-1090-49FD-AAFB-97B49A487126}"/>
              </a:ext>
            </a:extLst>
          </p:cNvPr>
          <p:cNvSpPr>
            <a:spLocks noGrp="1"/>
          </p:cNvSpPr>
          <p:nvPr>
            <p:ph type="body" sz="quarter" idx="10"/>
          </p:nvPr>
        </p:nvSpPr>
        <p:spPr>
          <a:xfrm>
            <a:off x="269240" y="1189495"/>
            <a:ext cx="6424377" cy="4601965"/>
          </a:xfrm>
        </p:spPr>
        <p:txBody>
          <a:bodyPr/>
          <a:lstStyle/>
          <a:p>
            <a:r>
              <a:rPr lang="en-US" sz="2353" dirty="0">
                <a:latin typeface="+mn-lt"/>
              </a:rPr>
              <a:t>Application of specific configurations or business logic </a:t>
            </a:r>
            <a:r>
              <a:rPr lang="en-US" sz="2353" i="1" dirty="0">
                <a:latin typeface="+mn-lt"/>
              </a:rPr>
              <a:t>consistently </a:t>
            </a:r>
            <a:r>
              <a:rPr lang="en-US" sz="2353" dirty="0">
                <a:latin typeface="+mn-lt"/>
              </a:rPr>
              <a:t>when new sites are created</a:t>
            </a:r>
          </a:p>
          <a:p>
            <a:endParaRPr lang="en-US" sz="2353" dirty="0">
              <a:latin typeface="+mn-lt"/>
            </a:endParaRPr>
          </a:p>
          <a:p>
            <a:r>
              <a:rPr lang="en-US" sz="2353" dirty="0">
                <a:solidFill>
                  <a:schemeClr val="accent3"/>
                </a:solidFill>
                <a:latin typeface="+mn-lt"/>
              </a:rPr>
              <a:t>Updating existing sites with common site elements</a:t>
            </a:r>
          </a:p>
          <a:p>
            <a:endParaRPr lang="en-US" sz="2353" dirty="0">
              <a:latin typeface="+mn-lt"/>
            </a:endParaRPr>
          </a:p>
          <a:p>
            <a:r>
              <a:rPr lang="en-US" sz="2353" dirty="0">
                <a:latin typeface="+mn-lt"/>
              </a:rPr>
              <a:t>Amending OOB templates w/ select customizations </a:t>
            </a:r>
          </a:p>
          <a:p>
            <a:endParaRPr lang="en-US" sz="2353" dirty="0">
              <a:latin typeface="+mn-lt"/>
            </a:endParaRPr>
          </a:p>
          <a:p>
            <a:r>
              <a:rPr lang="en-US" sz="2353" dirty="0">
                <a:solidFill>
                  <a:schemeClr val="accent3"/>
                </a:solidFill>
                <a:latin typeface="+mn-lt"/>
              </a:rPr>
              <a:t>Configuring sites associated to a hub</a:t>
            </a:r>
          </a:p>
        </p:txBody>
      </p:sp>
      <p:grpSp>
        <p:nvGrpSpPr>
          <p:cNvPr id="6" name="Group 5">
            <a:extLst>
              <a:ext uri="{FF2B5EF4-FFF2-40B4-BE49-F238E27FC236}">
                <a16:creationId xmlns:a16="http://schemas.microsoft.com/office/drawing/2014/main" id="{D879CF1E-3250-4D8D-BE1C-15701EDD89E4}"/>
              </a:ext>
            </a:extLst>
          </p:cNvPr>
          <p:cNvGrpSpPr/>
          <p:nvPr/>
        </p:nvGrpSpPr>
        <p:grpSpPr>
          <a:xfrm>
            <a:off x="6544213" y="1038534"/>
            <a:ext cx="1744335" cy="1045758"/>
            <a:chOff x="10369627" y="3424627"/>
            <a:chExt cx="1779313" cy="1066728"/>
          </a:xfrm>
        </p:grpSpPr>
        <p:sp>
          <p:nvSpPr>
            <p:cNvPr id="7" name="Arc 6">
              <a:extLst>
                <a:ext uri="{FF2B5EF4-FFF2-40B4-BE49-F238E27FC236}">
                  <a16:creationId xmlns:a16="http://schemas.microsoft.com/office/drawing/2014/main" id="{B7183F43-3AE6-47E1-92D2-AD5A503D3799}"/>
                </a:ext>
              </a:extLst>
            </p:cNvPr>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defTabSz="896386">
                <a:defRPr/>
              </a:pPr>
              <a:endParaRPr lang="en-US" sz="1729" kern="0">
                <a:solidFill>
                  <a:sysClr val="windowText" lastClr="000000"/>
                </a:solidFill>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A61A4744-993A-4FBF-98B2-0D4FEB2E3242}"/>
                </a:ext>
              </a:extLst>
            </p:cNvPr>
            <p:cNvGrpSpPr/>
            <p:nvPr/>
          </p:nvGrpSpPr>
          <p:grpSpPr>
            <a:xfrm>
              <a:off x="10497733" y="3493258"/>
              <a:ext cx="1651207" cy="917221"/>
              <a:chOff x="8084830" y="2611635"/>
              <a:chExt cx="1651207" cy="917221"/>
            </a:xfrm>
          </p:grpSpPr>
          <p:pic>
            <p:nvPicPr>
              <p:cNvPr id="9" name="Picture 8">
                <a:extLst>
                  <a:ext uri="{FF2B5EF4-FFF2-40B4-BE49-F238E27FC236}">
                    <a16:creationId xmlns:a16="http://schemas.microsoft.com/office/drawing/2014/main" id="{BCED20CA-10D3-4D53-95A8-B454A22C931E}"/>
                  </a:ext>
                </a:extLst>
              </p:cNvPr>
              <p:cNvPicPr>
                <a:picLocks noChangeAspect="1"/>
              </p:cNvPicPr>
              <p:nvPr/>
            </p:nvPicPr>
            <p:blipFill>
              <a:blip r:embed="rId3"/>
              <a:stretch>
                <a:fillRect/>
              </a:stretch>
            </p:blipFill>
            <p:spPr>
              <a:xfrm>
                <a:off x="8084830" y="2816307"/>
                <a:ext cx="900621" cy="712549"/>
              </a:xfrm>
              <a:prstGeom prst="rect">
                <a:avLst/>
              </a:prstGeom>
            </p:spPr>
          </p:pic>
          <p:sp>
            <p:nvSpPr>
              <p:cNvPr id="10" name="TextBox 9">
                <a:extLst>
                  <a:ext uri="{FF2B5EF4-FFF2-40B4-BE49-F238E27FC236}">
                    <a16:creationId xmlns:a16="http://schemas.microsoft.com/office/drawing/2014/main" id="{342C37C8-8E45-487A-BA17-67DF54F35D73}"/>
                  </a:ext>
                </a:extLst>
              </p:cNvPr>
              <p:cNvSpPr txBox="1"/>
              <p:nvPr/>
            </p:nvSpPr>
            <p:spPr>
              <a:xfrm>
                <a:off x="8554303" y="2611635"/>
                <a:ext cx="1181734" cy="369332"/>
              </a:xfrm>
              <a:prstGeom prst="rect">
                <a:avLst/>
              </a:prstGeom>
              <a:noFill/>
            </p:spPr>
            <p:txBody>
              <a:bodyPr wrap="none" lIns="0" tIns="0" rIns="0" bIns="0" rtlCol="0">
                <a:spAutoFit/>
              </a:bodyPr>
              <a:lstStyle/>
              <a:p>
                <a:pPr defTabSz="896386">
                  <a:defRPr/>
                </a:pPr>
                <a:r>
                  <a:rPr lang="en-US" sz="2353" b="1" kern="0" spc="-69" dirty="0">
                    <a:ln w="12700">
                      <a:solidFill>
                        <a:schemeClr val="bg1"/>
                      </a:solidFill>
                    </a:ln>
                    <a:solidFill>
                      <a:schemeClr val="accent3"/>
                    </a:solidFill>
                    <a:effectLst>
                      <a:glow rad="254000">
                        <a:schemeClr val="bg1"/>
                      </a:glow>
                    </a:effectLst>
                  </a:rPr>
                  <a:t>Legal SD</a:t>
                </a:r>
              </a:p>
            </p:txBody>
          </p:sp>
        </p:grpSp>
      </p:grpSp>
      <p:grpSp>
        <p:nvGrpSpPr>
          <p:cNvPr id="11" name="Group 10">
            <a:extLst>
              <a:ext uri="{FF2B5EF4-FFF2-40B4-BE49-F238E27FC236}">
                <a16:creationId xmlns:a16="http://schemas.microsoft.com/office/drawing/2014/main" id="{3EDF37DF-1C2E-4E45-BE15-0335FC7FED46}"/>
              </a:ext>
            </a:extLst>
          </p:cNvPr>
          <p:cNvGrpSpPr/>
          <p:nvPr/>
        </p:nvGrpSpPr>
        <p:grpSpPr>
          <a:xfrm>
            <a:off x="10271744" y="1320032"/>
            <a:ext cx="1077415" cy="760932"/>
            <a:chOff x="237431" y="3224003"/>
            <a:chExt cx="1099019" cy="776190"/>
          </a:xfrm>
        </p:grpSpPr>
        <p:pic>
          <p:nvPicPr>
            <p:cNvPr id="12" name="Picture 11">
              <a:extLst>
                <a:ext uri="{FF2B5EF4-FFF2-40B4-BE49-F238E27FC236}">
                  <a16:creationId xmlns:a16="http://schemas.microsoft.com/office/drawing/2014/main" id="{BE944CBC-3DCC-457F-BC0B-51D722EE2AAC}"/>
                </a:ext>
              </a:extLst>
            </p:cNvPr>
            <p:cNvPicPr>
              <a:picLocks noChangeAspect="1"/>
            </p:cNvPicPr>
            <p:nvPr/>
          </p:nvPicPr>
          <p:blipFill>
            <a:blip r:embed="rId3">
              <a:duotone>
                <a:prstClr val="black"/>
                <a:schemeClr val="accent3">
                  <a:tint val="45000"/>
                  <a:satMod val="400000"/>
                </a:schemeClr>
              </a:duotone>
            </a:blip>
            <a:stretch>
              <a:fillRect/>
            </a:stretch>
          </p:blipFill>
          <p:spPr>
            <a:xfrm>
              <a:off x="384742" y="3224003"/>
              <a:ext cx="484356" cy="383209"/>
            </a:xfrm>
            <a:prstGeom prst="rect">
              <a:avLst/>
            </a:prstGeom>
          </p:spPr>
        </p:pic>
        <p:sp>
          <p:nvSpPr>
            <p:cNvPr id="13" name="TextBox 12">
              <a:extLst>
                <a:ext uri="{FF2B5EF4-FFF2-40B4-BE49-F238E27FC236}">
                  <a16:creationId xmlns:a16="http://schemas.microsoft.com/office/drawing/2014/main" id="{66416952-18CF-48EB-9C63-061FB4E12C8E}"/>
                </a:ext>
              </a:extLst>
            </p:cNvPr>
            <p:cNvSpPr txBox="1"/>
            <p:nvPr/>
          </p:nvSpPr>
          <p:spPr>
            <a:xfrm>
              <a:off x="237431" y="3753972"/>
              <a:ext cx="1099019" cy="246221"/>
            </a:xfrm>
            <a:prstGeom prst="rect">
              <a:avLst/>
            </a:prstGeom>
            <a:noFill/>
          </p:spPr>
          <p:txBody>
            <a:bodyPr wrap="none" lIns="0" tIns="0" rIns="0" bIns="0" rtlCol="0">
              <a:spAutoFit/>
            </a:bodyPr>
            <a:lstStyle/>
            <a:p>
              <a:pPr defTabSz="896386">
                <a:defRPr/>
              </a:pPr>
              <a:r>
                <a:rPr lang="en-US" sz="1568" kern="0" spc="-69" dirty="0">
                  <a:solidFill>
                    <a:schemeClr val="bg1">
                      <a:lumMod val="50000"/>
                    </a:schemeClr>
                  </a:solidFill>
                </a:rPr>
                <a:t>Site Instances</a:t>
              </a:r>
              <a:endParaRPr lang="en-GB" sz="1568" kern="0" spc="-69" dirty="0">
                <a:solidFill>
                  <a:schemeClr val="bg1">
                    <a:lumMod val="50000"/>
                  </a:schemeClr>
                </a:solidFill>
              </a:endParaRPr>
            </a:p>
          </p:txBody>
        </p:sp>
        <p:pic>
          <p:nvPicPr>
            <p:cNvPr id="14" name="Picture 13">
              <a:extLst>
                <a:ext uri="{FF2B5EF4-FFF2-40B4-BE49-F238E27FC236}">
                  <a16:creationId xmlns:a16="http://schemas.microsoft.com/office/drawing/2014/main" id="{87E12A52-3D17-473B-AFA5-282AB0422EDF}"/>
                </a:ext>
              </a:extLst>
            </p:cNvPr>
            <p:cNvPicPr>
              <a:picLocks noChangeAspect="1"/>
            </p:cNvPicPr>
            <p:nvPr/>
          </p:nvPicPr>
          <p:blipFill>
            <a:blip r:embed="rId3">
              <a:duotone>
                <a:prstClr val="black"/>
                <a:schemeClr val="accent3">
                  <a:tint val="45000"/>
                  <a:satMod val="400000"/>
                </a:schemeClr>
              </a:duotone>
            </a:blip>
            <a:stretch>
              <a:fillRect/>
            </a:stretch>
          </p:blipFill>
          <p:spPr>
            <a:xfrm>
              <a:off x="443346" y="3318780"/>
              <a:ext cx="484356" cy="383209"/>
            </a:xfrm>
            <a:prstGeom prst="rect">
              <a:avLst/>
            </a:prstGeom>
          </p:spPr>
        </p:pic>
        <p:pic>
          <p:nvPicPr>
            <p:cNvPr id="15" name="Picture 14">
              <a:extLst>
                <a:ext uri="{FF2B5EF4-FFF2-40B4-BE49-F238E27FC236}">
                  <a16:creationId xmlns:a16="http://schemas.microsoft.com/office/drawing/2014/main" id="{D670CFC4-B61F-43A6-B62B-E98B71E7249A}"/>
                </a:ext>
              </a:extLst>
            </p:cNvPr>
            <p:cNvPicPr>
              <a:picLocks noChangeAspect="1"/>
            </p:cNvPicPr>
            <p:nvPr/>
          </p:nvPicPr>
          <p:blipFill>
            <a:blip r:embed="rId3">
              <a:duotone>
                <a:prstClr val="black"/>
                <a:schemeClr val="accent3">
                  <a:tint val="45000"/>
                  <a:satMod val="400000"/>
                </a:schemeClr>
              </a:duotone>
            </a:blip>
            <a:stretch>
              <a:fillRect/>
            </a:stretch>
          </p:blipFill>
          <p:spPr>
            <a:xfrm>
              <a:off x="509531" y="3413187"/>
              <a:ext cx="484356" cy="383209"/>
            </a:xfrm>
            <a:prstGeom prst="rect">
              <a:avLst/>
            </a:prstGeom>
          </p:spPr>
        </p:pic>
      </p:grpSp>
      <p:cxnSp>
        <p:nvCxnSpPr>
          <p:cNvPr id="17" name="Straight Arrow Connector 16">
            <a:extLst>
              <a:ext uri="{FF2B5EF4-FFF2-40B4-BE49-F238E27FC236}">
                <a16:creationId xmlns:a16="http://schemas.microsoft.com/office/drawing/2014/main" id="{33DE33CC-9A28-44BB-BE31-8E3C7680C5EA}"/>
              </a:ext>
            </a:extLst>
          </p:cNvPr>
          <p:cNvCxnSpPr>
            <a:cxnSpLocks/>
          </p:cNvCxnSpPr>
          <p:nvPr/>
        </p:nvCxnSpPr>
        <p:spPr>
          <a:xfrm flipV="1">
            <a:off x="7888850" y="1700499"/>
            <a:ext cx="2324871" cy="1"/>
          </a:xfrm>
          <a:prstGeom prst="straightConnector1">
            <a:avLst/>
          </a:prstGeom>
          <a:ln w="53975">
            <a:solidFill>
              <a:schemeClr val="accent3"/>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0" name="Group 19">
            <a:extLst>
              <a:ext uri="{FF2B5EF4-FFF2-40B4-BE49-F238E27FC236}">
                <a16:creationId xmlns:a16="http://schemas.microsoft.com/office/drawing/2014/main" id="{76ECD0DF-4816-4EA7-8BAD-248882D02D63}"/>
              </a:ext>
            </a:extLst>
          </p:cNvPr>
          <p:cNvGrpSpPr/>
          <p:nvPr/>
        </p:nvGrpSpPr>
        <p:grpSpPr>
          <a:xfrm>
            <a:off x="6576898" y="2383171"/>
            <a:ext cx="1975031" cy="1045758"/>
            <a:chOff x="10369627" y="3424627"/>
            <a:chExt cx="2014634" cy="1066728"/>
          </a:xfrm>
        </p:grpSpPr>
        <p:sp>
          <p:nvSpPr>
            <p:cNvPr id="21" name="Arc 20">
              <a:extLst>
                <a:ext uri="{FF2B5EF4-FFF2-40B4-BE49-F238E27FC236}">
                  <a16:creationId xmlns:a16="http://schemas.microsoft.com/office/drawing/2014/main" id="{56A28AA2-10BA-4AAE-8205-51B1C0AFA29A}"/>
                </a:ext>
              </a:extLst>
            </p:cNvPr>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defTabSz="896386">
                <a:defRPr/>
              </a:pPr>
              <a:endParaRPr lang="en-US" sz="1729" kern="0">
                <a:solidFill>
                  <a:sysClr val="windowText" lastClr="000000"/>
                </a:solidFill>
                <a:latin typeface="Segoe UI Light" panose="020B0502040204020203" pitchFamily="34" charset="0"/>
                <a:cs typeface="Segoe UI Light" panose="020B0502040204020203" pitchFamily="34" charset="0"/>
              </a:endParaRPr>
            </a:p>
          </p:txBody>
        </p:sp>
        <p:grpSp>
          <p:nvGrpSpPr>
            <p:cNvPr id="22" name="Group 21">
              <a:extLst>
                <a:ext uri="{FF2B5EF4-FFF2-40B4-BE49-F238E27FC236}">
                  <a16:creationId xmlns:a16="http://schemas.microsoft.com/office/drawing/2014/main" id="{437F0705-F6DE-41D2-95B9-9F9FDFBFABB9}"/>
                </a:ext>
              </a:extLst>
            </p:cNvPr>
            <p:cNvGrpSpPr/>
            <p:nvPr/>
          </p:nvGrpSpPr>
          <p:grpSpPr>
            <a:xfrm>
              <a:off x="10497733" y="3493258"/>
              <a:ext cx="1886528" cy="917221"/>
              <a:chOff x="8084830" y="2611635"/>
              <a:chExt cx="1886528" cy="917221"/>
            </a:xfrm>
          </p:grpSpPr>
          <p:pic>
            <p:nvPicPr>
              <p:cNvPr id="23" name="Picture 22">
                <a:extLst>
                  <a:ext uri="{FF2B5EF4-FFF2-40B4-BE49-F238E27FC236}">
                    <a16:creationId xmlns:a16="http://schemas.microsoft.com/office/drawing/2014/main" id="{B721D49A-25BB-42CA-A0AC-8814DF813B73}"/>
                  </a:ext>
                </a:extLst>
              </p:cNvPr>
              <p:cNvPicPr>
                <a:picLocks noChangeAspect="1"/>
              </p:cNvPicPr>
              <p:nvPr/>
            </p:nvPicPr>
            <p:blipFill>
              <a:blip r:embed="rId3"/>
              <a:stretch>
                <a:fillRect/>
              </a:stretch>
            </p:blipFill>
            <p:spPr>
              <a:xfrm>
                <a:off x="8084830" y="2816307"/>
                <a:ext cx="900621" cy="712549"/>
              </a:xfrm>
              <a:prstGeom prst="rect">
                <a:avLst/>
              </a:prstGeom>
            </p:spPr>
          </p:pic>
          <p:sp>
            <p:nvSpPr>
              <p:cNvPr id="24" name="TextBox 23">
                <a:extLst>
                  <a:ext uri="{FF2B5EF4-FFF2-40B4-BE49-F238E27FC236}">
                    <a16:creationId xmlns:a16="http://schemas.microsoft.com/office/drawing/2014/main" id="{5EEF0D8A-D32D-49BC-9EFE-322C4F516D3E}"/>
                  </a:ext>
                </a:extLst>
              </p:cNvPr>
              <p:cNvSpPr txBox="1"/>
              <p:nvPr/>
            </p:nvSpPr>
            <p:spPr>
              <a:xfrm>
                <a:off x="8554303" y="2611635"/>
                <a:ext cx="1417055" cy="369332"/>
              </a:xfrm>
              <a:prstGeom prst="rect">
                <a:avLst/>
              </a:prstGeom>
              <a:noFill/>
            </p:spPr>
            <p:txBody>
              <a:bodyPr wrap="none" lIns="0" tIns="0" rIns="0" bIns="0" rtlCol="0">
                <a:spAutoFit/>
              </a:bodyPr>
              <a:lstStyle/>
              <a:p>
                <a:pPr defTabSz="896386">
                  <a:defRPr/>
                </a:pPr>
                <a:r>
                  <a:rPr lang="en-US" sz="2353" b="1" kern="0" spc="-69" dirty="0">
                    <a:ln w="12700">
                      <a:solidFill>
                        <a:schemeClr val="bg1"/>
                      </a:solidFill>
                    </a:ln>
                    <a:solidFill>
                      <a:schemeClr val="accent4"/>
                    </a:solidFill>
                    <a:effectLst>
                      <a:glow rad="254000">
                        <a:schemeClr val="bg1"/>
                      </a:glow>
                    </a:effectLst>
                  </a:rPr>
                  <a:t>Project SD</a:t>
                </a:r>
              </a:p>
            </p:txBody>
          </p:sp>
        </p:grpSp>
      </p:grpSp>
      <p:grpSp>
        <p:nvGrpSpPr>
          <p:cNvPr id="25" name="Group 24">
            <a:extLst>
              <a:ext uri="{FF2B5EF4-FFF2-40B4-BE49-F238E27FC236}">
                <a16:creationId xmlns:a16="http://schemas.microsoft.com/office/drawing/2014/main" id="{87113DD6-3196-417D-BA90-C5DE4798FB24}"/>
              </a:ext>
            </a:extLst>
          </p:cNvPr>
          <p:cNvGrpSpPr/>
          <p:nvPr/>
        </p:nvGrpSpPr>
        <p:grpSpPr>
          <a:xfrm>
            <a:off x="10304430" y="2664669"/>
            <a:ext cx="1077415" cy="760932"/>
            <a:chOff x="237431" y="3224003"/>
            <a:chExt cx="1099019" cy="776190"/>
          </a:xfrm>
        </p:grpSpPr>
        <p:pic>
          <p:nvPicPr>
            <p:cNvPr id="26" name="Picture 25">
              <a:extLst>
                <a:ext uri="{FF2B5EF4-FFF2-40B4-BE49-F238E27FC236}">
                  <a16:creationId xmlns:a16="http://schemas.microsoft.com/office/drawing/2014/main" id="{A7CD1BA8-4AB1-4B47-B71D-FF5338F4BD17}"/>
                </a:ext>
              </a:extLst>
            </p:cNvPr>
            <p:cNvPicPr>
              <a:picLocks noChangeAspect="1"/>
            </p:cNvPicPr>
            <p:nvPr/>
          </p:nvPicPr>
          <p:blipFill>
            <a:blip r:embed="rId3">
              <a:duotone>
                <a:prstClr val="black"/>
                <a:schemeClr val="tx2">
                  <a:tint val="45000"/>
                  <a:satMod val="400000"/>
                </a:schemeClr>
              </a:duotone>
            </a:blip>
            <a:stretch>
              <a:fillRect/>
            </a:stretch>
          </p:blipFill>
          <p:spPr>
            <a:xfrm>
              <a:off x="384742" y="3224003"/>
              <a:ext cx="484356" cy="383209"/>
            </a:xfrm>
            <a:prstGeom prst="rect">
              <a:avLst/>
            </a:prstGeom>
          </p:spPr>
        </p:pic>
        <p:sp>
          <p:nvSpPr>
            <p:cNvPr id="27" name="TextBox 26">
              <a:extLst>
                <a:ext uri="{FF2B5EF4-FFF2-40B4-BE49-F238E27FC236}">
                  <a16:creationId xmlns:a16="http://schemas.microsoft.com/office/drawing/2014/main" id="{22B8D34D-D602-430F-9BDA-81D3797E0ED1}"/>
                </a:ext>
              </a:extLst>
            </p:cNvPr>
            <p:cNvSpPr txBox="1"/>
            <p:nvPr/>
          </p:nvSpPr>
          <p:spPr>
            <a:xfrm>
              <a:off x="237431" y="3753972"/>
              <a:ext cx="1099019" cy="246221"/>
            </a:xfrm>
            <a:prstGeom prst="rect">
              <a:avLst/>
            </a:prstGeom>
            <a:noFill/>
          </p:spPr>
          <p:txBody>
            <a:bodyPr wrap="none" lIns="0" tIns="0" rIns="0" bIns="0" rtlCol="0">
              <a:spAutoFit/>
            </a:bodyPr>
            <a:lstStyle/>
            <a:p>
              <a:pPr defTabSz="896386">
                <a:defRPr/>
              </a:pPr>
              <a:r>
                <a:rPr lang="en-US" sz="1568" kern="0" spc="-69" dirty="0">
                  <a:solidFill>
                    <a:schemeClr val="bg1">
                      <a:lumMod val="50000"/>
                    </a:schemeClr>
                  </a:solidFill>
                </a:rPr>
                <a:t>Site Instances</a:t>
              </a:r>
              <a:endParaRPr lang="en-GB" sz="1568" kern="0" spc="-69" dirty="0">
                <a:solidFill>
                  <a:schemeClr val="bg1">
                    <a:lumMod val="50000"/>
                  </a:schemeClr>
                </a:solidFill>
              </a:endParaRPr>
            </a:p>
          </p:txBody>
        </p:sp>
        <p:pic>
          <p:nvPicPr>
            <p:cNvPr id="28" name="Picture 27">
              <a:extLst>
                <a:ext uri="{FF2B5EF4-FFF2-40B4-BE49-F238E27FC236}">
                  <a16:creationId xmlns:a16="http://schemas.microsoft.com/office/drawing/2014/main" id="{0F81089F-B806-4B4E-AA60-9BF6D9418BF0}"/>
                </a:ext>
              </a:extLst>
            </p:cNvPr>
            <p:cNvPicPr>
              <a:picLocks noChangeAspect="1"/>
            </p:cNvPicPr>
            <p:nvPr/>
          </p:nvPicPr>
          <p:blipFill>
            <a:blip r:embed="rId3">
              <a:duotone>
                <a:prstClr val="black"/>
                <a:schemeClr val="tx2">
                  <a:tint val="45000"/>
                  <a:satMod val="400000"/>
                </a:schemeClr>
              </a:duotone>
            </a:blip>
            <a:stretch>
              <a:fillRect/>
            </a:stretch>
          </p:blipFill>
          <p:spPr>
            <a:xfrm>
              <a:off x="443346" y="3318780"/>
              <a:ext cx="484356" cy="383209"/>
            </a:xfrm>
            <a:prstGeom prst="rect">
              <a:avLst/>
            </a:prstGeom>
          </p:spPr>
        </p:pic>
        <p:pic>
          <p:nvPicPr>
            <p:cNvPr id="29" name="Picture 28">
              <a:extLst>
                <a:ext uri="{FF2B5EF4-FFF2-40B4-BE49-F238E27FC236}">
                  <a16:creationId xmlns:a16="http://schemas.microsoft.com/office/drawing/2014/main" id="{81E7260B-6D0A-49D2-8314-30014B79FD5A}"/>
                </a:ext>
              </a:extLst>
            </p:cNvPr>
            <p:cNvPicPr>
              <a:picLocks noChangeAspect="1"/>
            </p:cNvPicPr>
            <p:nvPr/>
          </p:nvPicPr>
          <p:blipFill>
            <a:blip r:embed="rId3">
              <a:duotone>
                <a:prstClr val="black"/>
                <a:schemeClr val="tx2">
                  <a:tint val="45000"/>
                  <a:satMod val="400000"/>
                </a:schemeClr>
              </a:duotone>
            </a:blip>
            <a:stretch>
              <a:fillRect/>
            </a:stretch>
          </p:blipFill>
          <p:spPr>
            <a:xfrm>
              <a:off x="509531" y="3413187"/>
              <a:ext cx="484356" cy="383209"/>
            </a:xfrm>
            <a:prstGeom prst="rect">
              <a:avLst/>
            </a:prstGeom>
          </p:spPr>
        </p:pic>
      </p:grpSp>
      <p:cxnSp>
        <p:nvCxnSpPr>
          <p:cNvPr id="30" name="Straight Arrow Connector 29">
            <a:extLst>
              <a:ext uri="{FF2B5EF4-FFF2-40B4-BE49-F238E27FC236}">
                <a16:creationId xmlns:a16="http://schemas.microsoft.com/office/drawing/2014/main" id="{CD8C9486-9554-4144-AE41-CB7117D1AC52}"/>
              </a:ext>
            </a:extLst>
          </p:cNvPr>
          <p:cNvCxnSpPr>
            <a:cxnSpLocks/>
          </p:cNvCxnSpPr>
          <p:nvPr/>
        </p:nvCxnSpPr>
        <p:spPr>
          <a:xfrm flipV="1">
            <a:off x="7921535" y="3045136"/>
            <a:ext cx="2324871" cy="1"/>
          </a:xfrm>
          <a:prstGeom prst="straightConnector1">
            <a:avLst/>
          </a:prstGeom>
          <a:ln w="53975">
            <a:solidFill>
              <a:schemeClr val="accent4"/>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2" name="Group 41">
            <a:extLst>
              <a:ext uri="{FF2B5EF4-FFF2-40B4-BE49-F238E27FC236}">
                <a16:creationId xmlns:a16="http://schemas.microsoft.com/office/drawing/2014/main" id="{EC4B2E4D-164B-4DDB-AB5D-220D4276B480}"/>
              </a:ext>
            </a:extLst>
          </p:cNvPr>
          <p:cNvGrpSpPr/>
          <p:nvPr/>
        </p:nvGrpSpPr>
        <p:grpSpPr>
          <a:xfrm>
            <a:off x="6543559" y="3727808"/>
            <a:ext cx="1938258" cy="1045758"/>
            <a:chOff x="10369627" y="3424627"/>
            <a:chExt cx="1977124" cy="1066728"/>
          </a:xfrm>
        </p:grpSpPr>
        <p:sp>
          <p:nvSpPr>
            <p:cNvPr id="43" name="Arc 42">
              <a:extLst>
                <a:ext uri="{FF2B5EF4-FFF2-40B4-BE49-F238E27FC236}">
                  <a16:creationId xmlns:a16="http://schemas.microsoft.com/office/drawing/2014/main" id="{D3E20B26-F26A-4E1D-9A3D-12DBB3CBD021}"/>
                </a:ext>
              </a:extLst>
            </p:cNvPr>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defTabSz="896386">
                <a:defRPr/>
              </a:pPr>
              <a:endParaRPr lang="en-US" sz="1729" kern="0">
                <a:solidFill>
                  <a:sysClr val="windowText" lastClr="000000"/>
                </a:solidFill>
                <a:latin typeface="Segoe UI Light" panose="020B0502040204020203" pitchFamily="34" charset="0"/>
                <a:cs typeface="Segoe UI Light" panose="020B0502040204020203" pitchFamily="34" charset="0"/>
              </a:endParaRPr>
            </a:p>
          </p:txBody>
        </p:sp>
        <p:grpSp>
          <p:nvGrpSpPr>
            <p:cNvPr id="44" name="Group 43">
              <a:extLst>
                <a:ext uri="{FF2B5EF4-FFF2-40B4-BE49-F238E27FC236}">
                  <a16:creationId xmlns:a16="http://schemas.microsoft.com/office/drawing/2014/main" id="{528A5183-8A9E-4A00-AD34-229439507450}"/>
                </a:ext>
              </a:extLst>
            </p:cNvPr>
            <p:cNvGrpSpPr/>
            <p:nvPr/>
          </p:nvGrpSpPr>
          <p:grpSpPr>
            <a:xfrm>
              <a:off x="10497733" y="3493258"/>
              <a:ext cx="1849018" cy="917221"/>
              <a:chOff x="8084830" y="2611635"/>
              <a:chExt cx="1849018" cy="917221"/>
            </a:xfrm>
          </p:grpSpPr>
          <p:pic>
            <p:nvPicPr>
              <p:cNvPr id="45" name="Picture 44">
                <a:extLst>
                  <a:ext uri="{FF2B5EF4-FFF2-40B4-BE49-F238E27FC236}">
                    <a16:creationId xmlns:a16="http://schemas.microsoft.com/office/drawing/2014/main" id="{4AEB728C-E1FC-48C9-BF59-E18AEBB05ACF}"/>
                  </a:ext>
                </a:extLst>
              </p:cNvPr>
              <p:cNvPicPr>
                <a:picLocks noChangeAspect="1"/>
              </p:cNvPicPr>
              <p:nvPr/>
            </p:nvPicPr>
            <p:blipFill>
              <a:blip r:embed="rId3"/>
              <a:stretch>
                <a:fillRect/>
              </a:stretch>
            </p:blipFill>
            <p:spPr>
              <a:xfrm>
                <a:off x="8084830" y="2816307"/>
                <a:ext cx="900621" cy="712549"/>
              </a:xfrm>
              <a:prstGeom prst="rect">
                <a:avLst/>
              </a:prstGeom>
            </p:spPr>
          </p:pic>
          <p:sp>
            <p:nvSpPr>
              <p:cNvPr id="46" name="TextBox 45">
                <a:extLst>
                  <a:ext uri="{FF2B5EF4-FFF2-40B4-BE49-F238E27FC236}">
                    <a16:creationId xmlns:a16="http://schemas.microsoft.com/office/drawing/2014/main" id="{CA07EA63-3317-4571-8E79-CD35AEDEF134}"/>
                  </a:ext>
                </a:extLst>
              </p:cNvPr>
              <p:cNvSpPr txBox="1"/>
              <p:nvPr/>
            </p:nvSpPr>
            <p:spPr>
              <a:xfrm>
                <a:off x="8554303" y="2611635"/>
                <a:ext cx="1379545" cy="369332"/>
              </a:xfrm>
              <a:prstGeom prst="rect">
                <a:avLst/>
              </a:prstGeom>
              <a:noFill/>
            </p:spPr>
            <p:txBody>
              <a:bodyPr wrap="none" lIns="0" tIns="0" rIns="0" bIns="0" rtlCol="0">
                <a:spAutoFit/>
              </a:bodyPr>
              <a:lstStyle/>
              <a:p>
                <a:pPr defTabSz="896386">
                  <a:defRPr/>
                </a:pPr>
                <a:r>
                  <a:rPr lang="en-US" sz="2353" b="1" kern="0" spc="-69" dirty="0">
                    <a:ln w="12700">
                      <a:solidFill>
                        <a:schemeClr val="bg1"/>
                      </a:solidFill>
                    </a:ln>
                    <a:solidFill>
                      <a:schemeClr val="accent5"/>
                    </a:solidFill>
                    <a:effectLst>
                      <a:glow rad="254000">
                        <a:schemeClr val="bg1"/>
                      </a:glow>
                    </a:effectLst>
                  </a:rPr>
                  <a:t>Team (64)</a:t>
                </a:r>
              </a:p>
            </p:txBody>
          </p:sp>
        </p:grpSp>
      </p:grpSp>
      <p:grpSp>
        <p:nvGrpSpPr>
          <p:cNvPr id="47" name="Group 46">
            <a:extLst>
              <a:ext uri="{FF2B5EF4-FFF2-40B4-BE49-F238E27FC236}">
                <a16:creationId xmlns:a16="http://schemas.microsoft.com/office/drawing/2014/main" id="{AA383099-1F78-47A8-81A4-2694F6E68F68}"/>
              </a:ext>
            </a:extLst>
          </p:cNvPr>
          <p:cNvGrpSpPr/>
          <p:nvPr/>
        </p:nvGrpSpPr>
        <p:grpSpPr>
          <a:xfrm>
            <a:off x="10271091" y="4009307"/>
            <a:ext cx="1077415" cy="760932"/>
            <a:chOff x="237431" y="3224003"/>
            <a:chExt cx="1099019" cy="776190"/>
          </a:xfrm>
        </p:grpSpPr>
        <p:pic>
          <p:nvPicPr>
            <p:cNvPr id="48" name="Picture 47">
              <a:extLst>
                <a:ext uri="{FF2B5EF4-FFF2-40B4-BE49-F238E27FC236}">
                  <a16:creationId xmlns:a16="http://schemas.microsoft.com/office/drawing/2014/main" id="{2C56A121-53D1-4159-849D-CDEDC9BDB966}"/>
                </a:ext>
              </a:extLst>
            </p:cNvPr>
            <p:cNvPicPr>
              <a:picLocks noChangeAspect="1"/>
            </p:cNvPicPr>
            <p:nvPr/>
          </p:nvPicPr>
          <p:blipFill>
            <a:blip r:embed="rId3">
              <a:duotone>
                <a:prstClr val="black"/>
                <a:schemeClr val="accent5">
                  <a:tint val="45000"/>
                  <a:satMod val="400000"/>
                </a:schemeClr>
              </a:duotone>
            </a:blip>
            <a:stretch>
              <a:fillRect/>
            </a:stretch>
          </p:blipFill>
          <p:spPr>
            <a:xfrm>
              <a:off x="384742" y="3224003"/>
              <a:ext cx="484356" cy="383209"/>
            </a:xfrm>
            <a:prstGeom prst="rect">
              <a:avLst/>
            </a:prstGeom>
          </p:spPr>
        </p:pic>
        <p:sp>
          <p:nvSpPr>
            <p:cNvPr id="49" name="TextBox 48">
              <a:extLst>
                <a:ext uri="{FF2B5EF4-FFF2-40B4-BE49-F238E27FC236}">
                  <a16:creationId xmlns:a16="http://schemas.microsoft.com/office/drawing/2014/main" id="{96FD115A-78B1-4DAD-999A-59B86A5DFB63}"/>
                </a:ext>
              </a:extLst>
            </p:cNvPr>
            <p:cNvSpPr txBox="1"/>
            <p:nvPr/>
          </p:nvSpPr>
          <p:spPr>
            <a:xfrm>
              <a:off x="237431" y="3753972"/>
              <a:ext cx="1099019" cy="246221"/>
            </a:xfrm>
            <a:prstGeom prst="rect">
              <a:avLst/>
            </a:prstGeom>
            <a:noFill/>
          </p:spPr>
          <p:txBody>
            <a:bodyPr wrap="none" lIns="0" tIns="0" rIns="0" bIns="0" rtlCol="0">
              <a:spAutoFit/>
            </a:bodyPr>
            <a:lstStyle/>
            <a:p>
              <a:pPr defTabSz="896386">
                <a:defRPr/>
              </a:pPr>
              <a:r>
                <a:rPr lang="en-US" sz="1568" kern="0" spc="-69" dirty="0">
                  <a:solidFill>
                    <a:schemeClr val="bg1">
                      <a:lumMod val="50000"/>
                    </a:schemeClr>
                  </a:solidFill>
                </a:rPr>
                <a:t>Site Instances</a:t>
              </a:r>
              <a:endParaRPr lang="en-GB" sz="1568" kern="0" spc="-69" dirty="0">
                <a:solidFill>
                  <a:schemeClr val="bg1">
                    <a:lumMod val="50000"/>
                  </a:schemeClr>
                </a:solidFill>
              </a:endParaRPr>
            </a:p>
          </p:txBody>
        </p:sp>
        <p:pic>
          <p:nvPicPr>
            <p:cNvPr id="50" name="Picture 49">
              <a:extLst>
                <a:ext uri="{FF2B5EF4-FFF2-40B4-BE49-F238E27FC236}">
                  <a16:creationId xmlns:a16="http://schemas.microsoft.com/office/drawing/2014/main" id="{766B645C-CAA3-4EA9-95DA-4194BEFC7651}"/>
                </a:ext>
              </a:extLst>
            </p:cNvPr>
            <p:cNvPicPr>
              <a:picLocks noChangeAspect="1"/>
            </p:cNvPicPr>
            <p:nvPr/>
          </p:nvPicPr>
          <p:blipFill>
            <a:blip r:embed="rId3">
              <a:duotone>
                <a:prstClr val="black"/>
                <a:schemeClr val="accent5">
                  <a:tint val="45000"/>
                  <a:satMod val="400000"/>
                </a:schemeClr>
              </a:duotone>
            </a:blip>
            <a:stretch>
              <a:fillRect/>
            </a:stretch>
          </p:blipFill>
          <p:spPr>
            <a:xfrm>
              <a:off x="443346" y="3318780"/>
              <a:ext cx="484356" cy="383209"/>
            </a:xfrm>
            <a:prstGeom prst="rect">
              <a:avLst/>
            </a:prstGeom>
          </p:spPr>
        </p:pic>
        <p:pic>
          <p:nvPicPr>
            <p:cNvPr id="51" name="Picture 50">
              <a:extLst>
                <a:ext uri="{FF2B5EF4-FFF2-40B4-BE49-F238E27FC236}">
                  <a16:creationId xmlns:a16="http://schemas.microsoft.com/office/drawing/2014/main" id="{76F3F652-E72B-4192-B311-44D81925FC0A}"/>
                </a:ext>
              </a:extLst>
            </p:cNvPr>
            <p:cNvPicPr>
              <a:picLocks noChangeAspect="1"/>
            </p:cNvPicPr>
            <p:nvPr/>
          </p:nvPicPr>
          <p:blipFill>
            <a:blip r:embed="rId3">
              <a:duotone>
                <a:prstClr val="black"/>
                <a:schemeClr val="accent5">
                  <a:tint val="45000"/>
                  <a:satMod val="400000"/>
                </a:schemeClr>
              </a:duotone>
            </a:blip>
            <a:stretch>
              <a:fillRect/>
            </a:stretch>
          </p:blipFill>
          <p:spPr>
            <a:xfrm>
              <a:off x="509531" y="3413187"/>
              <a:ext cx="484356" cy="383209"/>
            </a:xfrm>
            <a:prstGeom prst="rect">
              <a:avLst/>
            </a:prstGeom>
          </p:spPr>
        </p:pic>
      </p:grpSp>
      <p:cxnSp>
        <p:nvCxnSpPr>
          <p:cNvPr id="52" name="Straight Arrow Connector 51">
            <a:extLst>
              <a:ext uri="{FF2B5EF4-FFF2-40B4-BE49-F238E27FC236}">
                <a16:creationId xmlns:a16="http://schemas.microsoft.com/office/drawing/2014/main" id="{53CE26C4-4AEF-41FD-86D2-97611AA45B55}"/>
              </a:ext>
            </a:extLst>
          </p:cNvPr>
          <p:cNvCxnSpPr>
            <a:cxnSpLocks/>
          </p:cNvCxnSpPr>
          <p:nvPr/>
        </p:nvCxnSpPr>
        <p:spPr>
          <a:xfrm flipV="1">
            <a:off x="7888197" y="4389773"/>
            <a:ext cx="2324871" cy="1"/>
          </a:xfrm>
          <a:prstGeom prst="straightConnector1">
            <a:avLst/>
          </a:prstGeom>
          <a:ln w="53975">
            <a:solidFill>
              <a:schemeClr val="accent5"/>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a:extLst>
              <a:ext uri="{FF2B5EF4-FFF2-40B4-BE49-F238E27FC236}">
                <a16:creationId xmlns:a16="http://schemas.microsoft.com/office/drawing/2014/main" id="{51A1BC13-7C9F-42A7-9677-6696EB44C005}"/>
              </a:ext>
            </a:extLst>
          </p:cNvPr>
          <p:cNvGrpSpPr/>
          <p:nvPr/>
        </p:nvGrpSpPr>
        <p:grpSpPr>
          <a:xfrm>
            <a:off x="6543560" y="5029823"/>
            <a:ext cx="2879580" cy="1045758"/>
            <a:chOff x="10369627" y="3424627"/>
            <a:chExt cx="2937322" cy="1066728"/>
          </a:xfrm>
        </p:grpSpPr>
        <p:sp>
          <p:nvSpPr>
            <p:cNvPr id="38" name="Arc 37">
              <a:extLst>
                <a:ext uri="{FF2B5EF4-FFF2-40B4-BE49-F238E27FC236}">
                  <a16:creationId xmlns:a16="http://schemas.microsoft.com/office/drawing/2014/main" id="{502CD75F-B253-46FB-BC4B-5A1C81316859}"/>
                </a:ext>
              </a:extLst>
            </p:cNvPr>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defTabSz="896386">
                <a:defRPr/>
              </a:pPr>
              <a:endParaRPr lang="en-US" sz="1729" kern="0">
                <a:solidFill>
                  <a:sysClr val="windowText" lastClr="000000"/>
                </a:solidFill>
                <a:latin typeface="Segoe UI Light" panose="020B0502040204020203"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4DB1A518-CF30-4CA4-BE29-1DA3B17616A2}"/>
                </a:ext>
              </a:extLst>
            </p:cNvPr>
            <p:cNvGrpSpPr/>
            <p:nvPr/>
          </p:nvGrpSpPr>
          <p:grpSpPr>
            <a:xfrm>
              <a:off x="10497733" y="3493258"/>
              <a:ext cx="2809216" cy="917221"/>
              <a:chOff x="8084830" y="2611635"/>
              <a:chExt cx="2809216" cy="917221"/>
            </a:xfrm>
          </p:grpSpPr>
          <p:pic>
            <p:nvPicPr>
              <p:cNvPr id="40" name="Picture 39">
                <a:extLst>
                  <a:ext uri="{FF2B5EF4-FFF2-40B4-BE49-F238E27FC236}">
                    <a16:creationId xmlns:a16="http://schemas.microsoft.com/office/drawing/2014/main" id="{5C67F062-F7A5-4C58-9BEE-28420826F676}"/>
                  </a:ext>
                </a:extLst>
              </p:cNvPr>
              <p:cNvPicPr>
                <a:picLocks noChangeAspect="1"/>
              </p:cNvPicPr>
              <p:nvPr/>
            </p:nvPicPr>
            <p:blipFill>
              <a:blip r:embed="rId3"/>
              <a:stretch>
                <a:fillRect/>
              </a:stretch>
            </p:blipFill>
            <p:spPr>
              <a:xfrm>
                <a:off x="8084830" y="2816307"/>
                <a:ext cx="900621" cy="712549"/>
              </a:xfrm>
              <a:prstGeom prst="rect">
                <a:avLst/>
              </a:prstGeom>
            </p:spPr>
          </p:pic>
          <p:sp>
            <p:nvSpPr>
              <p:cNvPr id="41" name="TextBox 40">
                <a:extLst>
                  <a:ext uri="{FF2B5EF4-FFF2-40B4-BE49-F238E27FC236}">
                    <a16:creationId xmlns:a16="http://schemas.microsoft.com/office/drawing/2014/main" id="{9CDFC9EA-3865-4AB4-A658-CE5DCB8DE020}"/>
                  </a:ext>
                </a:extLst>
              </p:cNvPr>
              <p:cNvSpPr txBox="1"/>
              <p:nvPr/>
            </p:nvSpPr>
            <p:spPr>
              <a:xfrm>
                <a:off x="8554303" y="2611635"/>
                <a:ext cx="2339743" cy="369332"/>
              </a:xfrm>
              <a:prstGeom prst="rect">
                <a:avLst/>
              </a:prstGeom>
              <a:noFill/>
            </p:spPr>
            <p:txBody>
              <a:bodyPr wrap="none" lIns="0" tIns="0" rIns="0" bIns="0" rtlCol="0">
                <a:spAutoFit/>
              </a:bodyPr>
              <a:lstStyle/>
              <a:p>
                <a:pPr defTabSz="896386">
                  <a:defRPr/>
                </a:pPr>
                <a:r>
                  <a:rPr lang="en-US" sz="2353" b="1" kern="0" spc="-69" dirty="0" err="1">
                    <a:ln w="12700">
                      <a:solidFill>
                        <a:schemeClr val="bg1"/>
                      </a:solidFill>
                    </a:ln>
                    <a:solidFill>
                      <a:schemeClr val="accent6"/>
                    </a:solidFill>
                    <a:effectLst>
                      <a:glow rad="254000">
                        <a:schemeClr val="bg1"/>
                      </a:glow>
                    </a:effectLst>
                  </a:rPr>
                  <a:t>IT@Contoso</a:t>
                </a:r>
                <a:r>
                  <a:rPr lang="en-US" sz="2353" b="1" kern="0" spc="-69" dirty="0">
                    <a:ln w="12700">
                      <a:solidFill>
                        <a:schemeClr val="bg1"/>
                      </a:solidFill>
                    </a:ln>
                    <a:solidFill>
                      <a:schemeClr val="accent6"/>
                    </a:solidFill>
                    <a:effectLst>
                      <a:glow rad="254000">
                        <a:schemeClr val="bg1"/>
                      </a:glow>
                    </a:effectLst>
                  </a:rPr>
                  <a:t> Hub</a:t>
                </a:r>
              </a:p>
            </p:txBody>
          </p:sp>
        </p:grpSp>
      </p:grpSp>
      <p:grpSp>
        <p:nvGrpSpPr>
          <p:cNvPr id="53" name="Group 52">
            <a:extLst>
              <a:ext uri="{FF2B5EF4-FFF2-40B4-BE49-F238E27FC236}">
                <a16:creationId xmlns:a16="http://schemas.microsoft.com/office/drawing/2014/main" id="{98F6F0E0-C0A8-4655-9748-0238267CE752}"/>
              </a:ext>
            </a:extLst>
          </p:cNvPr>
          <p:cNvGrpSpPr/>
          <p:nvPr/>
        </p:nvGrpSpPr>
        <p:grpSpPr>
          <a:xfrm>
            <a:off x="10271091" y="5311321"/>
            <a:ext cx="1077415" cy="760932"/>
            <a:chOff x="237431" y="3224003"/>
            <a:chExt cx="1099019" cy="776190"/>
          </a:xfrm>
        </p:grpSpPr>
        <p:pic>
          <p:nvPicPr>
            <p:cNvPr id="54" name="Picture 53">
              <a:extLst>
                <a:ext uri="{FF2B5EF4-FFF2-40B4-BE49-F238E27FC236}">
                  <a16:creationId xmlns:a16="http://schemas.microsoft.com/office/drawing/2014/main" id="{7239961A-5C5C-4711-9641-2ABFDAE16BF2}"/>
                </a:ext>
              </a:extLst>
            </p:cNvPr>
            <p:cNvPicPr>
              <a:picLocks noChangeAspect="1"/>
            </p:cNvPicPr>
            <p:nvPr/>
          </p:nvPicPr>
          <p:blipFill>
            <a:blip r:embed="rId3">
              <a:duotone>
                <a:prstClr val="black"/>
                <a:schemeClr val="accent6">
                  <a:tint val="45000"/>
                  <a:satMod val="400000"/>
                </a:schemeClr>
              </a:duotone>
            </a:blip>
            <a:stretch>
              <a:fillRect/>
            </a:stretch>
          </p:blipFill>
          <p:spPr>
            <a:xfrm>
              <a:off x="384742" y="3224003"/>
              <a:ext cx="484356" cy="383209"/>
            </a:xfrm>
            <a:prstGeom prst="rect">
              <a:avLst/>
            </a:prstGeom>
          </p:spPr>
        </p:pic>
        <p:sp>
          <p:nvSpPr>
            <p:cNvPr id="55" name="TextBox 54">
              <a:extLst>
                <a:ext uri="{FF2B5EF4-FFF2-40B4-BE49-F238E27FC236}">
                  <a16:creationId xmlns:a16="http://schemas.microsoft.com/office/drawing/2014/main" id="{DF293ADB-7A36-4E5B-BD6E-EDAC43C6313F}"/>
                </a:ext>
              </a:extLst>
            </p:cNvPr>
            <p:cNvSpPr txBox="1"/>
            <p:nvPr/>
          </p:nvSpPr>
          <p:spPr>
            <a:xfrm>
              <a:off x="237431" y="3753972"/>
              <a:ext cx="1099019" cy="246221"/>
            </a:xfrm>
            <a:prstGeom prst="rect">
              <a:avLst/>
            </a:prstGeom>
            <a:noFill/>
          </p:spPr>
          <p:txBody>
            <a:bodyPr wrap="none" lIns="0" tIns="0" rIns="0" bIns="0" rtlCol="0">
              <a:spAutoFit/>
            </a:bodyPr>
            <a:lstStyle/>
            <a:p>
              <a:pPr defTabSz="896386">
                <a:defRPr/>
              </a:pPr>
              <a:r>
                <a:rPr lang="en-US" sz="1568" kern="0" spc="-69" dirty="0">
                  <a:solidFill>
                    <a:schemeClr val="bg1">
                      <a:lumMod val="50000"/>
                    </a:schemeClr>
                  </a:solidFill>
                </a:rPr>
                <a:t>Site Instances</a:t>
              </a:r>
              <a:endParaRPr lang="en-GB" sz="1568" kern="0" spc="-69" dirty="0">
                <a:solidFill>
                  <a:schemeClr val="bg1">
                    <a:lumMod val="50000"/>
                  </a:schemeClr>
                </a:solidFill>
              </a:endParaRPr>
            </a:p>
          </p:txBody>
        </p:sp>
        <p:pic>
          <p:nvPicPr>
            <p:cNvPr id="56" name="Picture 55">
              <a:extLst>
                <a:ext uri="{FF2B5EF4-FFF2-40B4-BE49-F238E27FC236}">
                  <a16:creationId xmlns:a16="http://schemas.microsoft.com/office/drawing/2014/main" id="{DE734B46-4B05-45B4-AEEA-33AE38818A1E}"/>
                </a:ext>
              </a:extLst>
            </p:cNvPr>
            <p:cNvPicPr>
              <a:picLocks noChangeAspect="1"/>
            </p:cNvPicPr>
            <p:nvPr/>
          </p:nvPicPr>
          <p:blipFill>
            <a:blip r:embed="rId3">
              <a:duotone>
                <a:prstClr val="black"/>
                <a:schemeClr val="accent6">
                  <a:tint val="45000"/>
                  <a:satMod val="400000"/>
                </a:schemeClr>
              </a:duotone>
            </a:blip>
            <a:stretch>
              <a:fillRect/>
            </a:stretch>
          </p:blipFill>
          <p:spPr>
            <a:xfrm>
              <a:off x="443346" y="3318780"/>
              <a:ext cx="484356" cy="383209"/>
            </a:xfrm>
            <a:prstGeom prst="rect">
              <a:avLst/>
            </a:prstGeom>
          </p:spPr>
        </p:pic>
        <p:pic>
          <p:nvPicPr>
            <p:cNvPr id="57" name="Picture 56">
              <a:extLst>
                <a:ext uri="{FF2B5EF4-FFF2-40B4-BE49-F238E27FC236}">
                  <a16:creationId xmlns:a16="http://schemas.microsoft.com/office/drawing/2014/main" id="{0E7CCF67-05DC-4A5F-A854-709437F3CC96}"/>
                </a:ext>
              </a:extLst>
            </p:cNvPr>
            <p:cNvPicPr>
              <a:picLocks noChangeAspect="1"/>
            </p:cNvPicPr>
            <p:nvPr/>
          </p:nvPicPr>
          <p:blipFill>
            <a:blip r:embed="rId3">
              <a:duotone>
                <a:prstClr val="black"/>
                <a:schemeClr val="accent6">
                  <a:tint val="45000"/>
                  <a:satMod val="400000"/>
                </a:schemeClr>
              </a:duotone>
            </a:blip>
            <a:stretch>
              <a:fillRect/>
            </a:stretch>
          </p:blipFill>
          <p:spPr>
            <a:xfrm>
              <a:off x="509531" y="3413187"/>
              <a:ext cx="484356" cy="383209"/>
            </a:xfrm>
            <a:prstGeom prst="rect">
              <a:avLst/>
            </a:prstGeom>
          </p:spPr>
        </p:pic>
      </p:grpSp>
      <p:cxnSp>
        <p:nvCxnSpPr>
          <p:cNvPr id="58" name="Straight Arrow Connector 57">
            <a:extLst>
              <a:ext uri="{FF2B5EF4-FFF2-40B4-BE49-F238E27FC236}">
                <a16:creationId xmlns:a16="http://schemas.microsoft.com/office/drawing/2014/main" id="{53264950-E693-4705-B340-D977A5DD8C5C}"/>
              </a:ext>
            </a:extLst>
          </p:cNvPr>
          <p:cNvCxnSpPr>
            <a:cxnSpLocks/>
          </p:cNvCxnSpPr>
          <p:nvPr/>
        </p:nvCxnSpPr>
        <p:spPr>
          <a:xfrm flipV="1">
            <a:off x="7888197" y="5691788"/>
            <a:ext cx="2324871" cy="1"/>
          </a:xfrm>
          <a:prstGeom prst="straightConnector1">
            <a:avLst/>
          </a:prstGeom>
          <a:ln w="53975">
            <a:solidFill>
              <a:schemeClr val="accent6"/>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59192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65DC86-304E-41DB-998E-683BAA129B0D}"/>
              </a:ext>
            </a:extLst>
          </p:cNvPr>
          <p:cNvPicPr>
            <a:picLocks noChangeAspect="1"/>
          </p:cNvPicPr>
          <p:nvPr/>
        </p:nvPicPr>
        <p:blipFill>
          <a:blip r:embed="rId2"/>
          <a:stretch>
            <a:fillRect/>
          </a:stretch>
        </p:blipFill>
        <p:spPr>
          <a:xfrm>
            <a:off x="6768319" y="814428"/>
            <a:ext cx="5038576" cy="3236572"/>
          </a:xfrm>
          <a:prstGeom prst="rect">
            <a:avLst/>
          </a:prstGeom>
          <a:ln>
            <a:solidFill>
              <a:srgbClr val="FFFFFF"/>
            </a:solidFill>
          </a:ln>
        </p:spPr>
      </p:pic>
      <p:sp>
        <p:nvSpPr>
          <p:cNvPr id="2" name="Title 1">
            <a:extLst>
              <a:ext uri="{FF2B5EF4-FFF2-40B4-BE49-F238E27FC236}">
                <a16:creationId xmlns:a16="http://schemas.microsoft.com/office/drawing/2014/main" id="{24DE3E7C-3A43-421F-BAF0-89589AEE77DE}"/>
              </a:ext>
            </a:extLst>
          </p:cNvPr>
          <p:cNvSpPr>
            <a:spLocks noGrp="1"/>
          </p:cNvSpPr>
          <p:nvPr>
            <p:ph type="title"/>
          </p:nvPr>
        </p:nvSpPr>
        <p:spPr/>
        <p:txBody>
          <a:bodyPr/>
          <a:lstStyle/>
          <a:p>
            <a:r>
              <a:rPr lang="en-US" dirty="0"/>
              <a:t>Site Design CRUD</a:t>
            </a:r>
          </a:p>
        </p:txBody>
      </p:sp>
      <p:sp>
        <p:nvSpPr>
          <p:cNvPr id="3" name="Text Placeholder 2">
            <a:extLst>
              <a:ext uri="{FF2B5EF4-FFF2-40B4-BE49-F238E27FC236}">
                <a16:creationId xmlns:a16="http://schemas.microsoft.com/office/drawing/2014/main" id="{BBF52919-1B0A-4CD3-84E2-CEFD5E95A39C}"/>
              </a:ext>
            </a:extLst>
          </p:cNvPr>
          <p:cNvSpPr>
            <a:spLocks noGrp="1"/>
          </p:cNvSpPr>
          <p:nvPr>
            <p:ph type="body" sz="quarter" idx="10"/>
          </p:nvPr>
        </p:nvSpPr>
        <p:spPr>
          <a:xfrm>
            <a:off x="261459" y="1239849"/>
            <a:ext cx="5378548" cy="3862276"/>
          </a:xfrm>
        </p:spPr>
        <p:txBody>
          <a:bodyPr/>
          <a:lstStyle/>
          <a:p>
            <a:r>
              <a:rPr lang="en-US" sz="1961" dirty="0">
                <a:solidFill>
                  <a:schemeClr val="accent3"/>
                </a:solidFill>
                <a:latin typeface="+mn-lt"/>
              </a:rPr>
              <a:t>Use PowerShell &amp; REST to create and manage site designs and site scripts</a:t>
            </a:r>
          </a:p>
          <a:p>
            <a:endParaRPr lang="en-US" sz="1961" dirty="0">
              <a:latin typeface="+mn-lt"/>
            </a:endParaRPr>
          </a:p>
          <a:p>
            <a:r>
              <a:rPr lang="en-US" sz="1961" dirty="0">
                <a:latin typeface="+mn-lt"/>
              </a:rPr>
              <a:t>Associating scripts to designs</a:t>
            </a:r>
          </a:p>
          <a:p>
            <a:endParaRPr lang="en-US" sz="1961" dirty="0">
              <a:solidFill>
                <a:schemeClr val="accent3"/>
              </a:solidFill>
              <a:latin typeface="+mn-lt"/>
            </a:endParaRPr>
          </a:p>
          <a:p>
            <a:r>
              <a:rPr lang="en-US" sz="1961" dirty="0">
                <a:solidFill>
                  <a:schemeClr val="accent3"/>
                </a:solidFill>
                <a:latin typeface="+mn-lt"/>
              </a:rPr>
              <a:t>Scoping visibility in self-service site </a:t>
            </a:r>
          </a:p>
          <a:p>
            <a:r>
              <a:rPr lang="en-US" sz="1961" dirty="0">
                <a:solidFill>
                  <a:schemeClr val="accent3"/>
                </a:solidFill>
                <a:latin typeface="+mn-lt"/>
              </a:rPr>
              <a:t>creation</a:t>
            </a:r>
          </a:p>
          <a:p>
            <a:endParaRPr lang="en-US" sz="1961" dirty="0">
              <a:latin typeface="+mn-lt"/>
            </a:endParaRPr>
          </a:p>
          <a:p>
            <a:r>
              <a:rPr lang="en-US" sz="1961" dirty="0">
                <a:latin typeface="+mn-lt"/>
              </a:rPr>
              <a:t>Applying to a default template</a:t>
            </a:r>
          </a:p>
          <a:p>
            <a:endParaRPr lang="en-US" sz="1961" dirty="0">
              <a:solidFill>
                <a:schemeClr val="accent3"/>
              </a:solidFill>
              <a:latin typeface="+mn-lt"/>
            </a:endParaRPr>
          </a:p>
          <a:p>
            <a:r>
              <a:rPr lang="en-US" sz="1961" dirty="0">
                <a:solidFill>
                  <a:schemeClr val="accent3"/>
                </a:solidFill>
                <a:latin typeface="+mn-lt"/>
              </a:rPr>
              <a:t>Applying to an existing site</a:t>
            </a:r>
          </a:p>
        </p:txBody>
      </p:sp>
      <p:pic>
        <p:nvPicPr>
          <p:cNvPr id="4" name="Picture 3">
            <a:extLst>
              <a:ext uri="{FF2B5EF4-FFF2-40B4-BE49-F238E27FC236}">
                <a16:creationId xmlns:a16="http://schemas.microsoft.com/office/drawing/2014/main" id="{FCEFB7E5-314F-491C-AE8D-658E3B3A6D48}"/>
              </a:ext>
            </a:extLst>
          </p:cNvPr>
          <p:cNvPicPr>
            <a:picLocks noChangeAspect="1"/>
          </p:cNvPicPr>
          <p:nvPr/>
        </p:nvPicPr>
        <p:blipFill>
          <a:blip r:embed="rId3"/>
          <a:stretch>
            <a:fillRect/>
          </a:stretch>
        </p:blipFill>
        <p:spPr>
          <a:xfrm>
            <a:off x="4751363" y="2432426"/>
            <a:ext cx="6377956" cy="3101127"/>
          </a:xfrm>
          <a:prstGeom prst="rect">
            <a:avLst/>
          </a:prstGeom>
          <a:ln>
            <a:solidFill>
              <a:srgbClr val="FFFFFF"/>
            </a:solidFill>
          </a:ln>
        </p:spPr>
      </p:pic>
      <p:sp>
        <p:nvSpPr>
          <p:cNvPr id="6" name="Text Placeholder 13">
            <a:extLst>
              <a:ext uri="{FF2B5EF4-FFF2-40B4-BE49-F238E27FC236}">
                <a16:creationId xmlns:a16="http://schemas.microsoft.com/office/drawing/2014/main" id="{E5A85303-680D-4900-ACB5-B50BBD6C40EF}"/>
              </a:ext>
            </a:extLst>
          </p:cNvPr>
          <p:cNvSpPr txBox="1">
            <a:spLocks/>
          </p:cNvSpPr>
          <p:nvPr/>
        </p:nvSpPr>
        <p:spPr>
          <a:xfrm>
            <a:off x="865" y="5595360"/>
            <a:ext cx="12190271" cy="732562"/>
          </a:xfrm>
          <a:prstGeom prst="rect">
            <a:avLst/>
          </a:prstGeom>
        </p:spPr>
        <p:txBody>
          <a:bodyPr vert="horz" wrap="square" lIns="146263" tIns="91414" rIns="146263" bIns="91414"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tx2"/>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745"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solidFill>
                  <a:schemeClr val="tx1">
                    <a:lumMod val="60000"/>
                    <a:lumOff val="40000"/>
                  </a:schemeClr>
                </a:solidFill>
                <a:latin typeface="+mn-lt"/>
              </a:rPr>
              <a:t>PowerShell:</a:t>
            </a:r>
            <a:r>
              <a:rPr lang="en-US" sz="1765" dirty="0">
                <a:solidFill>
                  <a:schemeClr val="tx1">
                    <a:lumMod val="60000"/>
                    <a:lumOff val="40000"/>
                  </a:schemeClr>
                </a:solidFill>
              </a:rPr>
              <a:t> </a:t>
            </a:r>
            <a:r>
              <a:rPr lang="en-US" sz="1765" dirty="0">
                <a:solidFill>
                  <a:schemeClr val="tx1">
                    <a:lumMod val="60000"/>
                    <a:lumOff val="40000"/>
                  </a:schemeClr>
                </a:solidFill>
                <a:hlinkClick r:id="rId4"/>
              </a:rPr>
              <a:t>https://docs.microsoft.com/en-us/sharepoint/dev/declarative-customization/site-design-powershell</a:t>
            </a:r>
            <a:r>
              <a:rPr lang="en-US" sz="1765" dirty="0">
                <a:solidFill>
                  <a:schemeClr val="tx1">
                    <a:lumMod val="60000"/>
                    <a:lumOff val="40000"/>
                  </a:schemeClr>
                </a:solidFill>
              </a:rPr>
              <a:t> </a:t>
            </a:r>
          </a:p>
          <a:p>
            <a:pPr algn="ctr"/>
            <a:r>
              <a:rPr lang="en-US" sz="1765" dirty="0">
                <a:solidFill>
                  <a:schemeClr val="tx1">
                    <a:lumMod val="60000"/>
                    <a:lumOff val="40000"/>
                  </a:schemeClr>
                </a:solidFill>
                <a:latin typeface="+mn-lt"/>
              </a:rPr>
              <a:t>REST</a:t>
            </a:r>
            <a:r>
              <a:rPr lang="en-US" sz="1765" dirty="0">
                <a:solidFill>
                  <a:schemeClr val="tx1">
                    <a:lumMod val="60000"/>
                    <a:lumOff val="40000"/>
                  </a:schemeClr>
                </a:solidFill>
              </a:rPr>
              <a:t>: </a:t>
            </a:r>
            <a:r>
              <a:rPr lang="en-US" sz="1765" dirty="0">
                <a:solidFill>
                  <a:schemeClr val="tx1">
                    <a:lumMod val="60000"/>
                    <a:lumOff val="40000"/>
                  </a:schemeClr>
                </a:solidFill>
                <a:hlinkClick r:id="rId5"/>
              </a:rPr>
              <a:t>https://docs.microsoft.com/en-us/sharepoint/dev/declarative-customization/site-design-rest-api</a:t>
            </a:r>
            <a:r>
              <a:rPr lang="en-US" sz="1765" dirty="0">
                <a:solidFill>
                  <a:schemeClr val="tx1">
                    <a:lumMod val="60000"/>
                    <a:lumOff val="40000"/>
                  </a:schemeClr>
                </a:solidFill>
              </a:rPr>
              <a:t> </a:t>
            </a:r>
          </a:p>
        </p:txBody>
      </p:sp>
    </p:spTree>
    <p:extLst>
      <p:ext uri="{BB962C8B-B14F-4D97-AF65-F5344CB8AC3E}">
        <p14:creationId xmlns:p14="http://schemas.microsoft.com/office/powerpoint/2010/main" val="11576533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82053C9-0545-489F-9AAC-72FFD9A95F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03" y="1427031"/>
            <a:ext cx="4273954" cy="2385601"/>
          </a:xfrm>
          <a:prstGeom prst="rect">
            <a:avLst/>
          </a:prstGeom>
        </p:spPr>
      </p:pic>
      <p:sp>
        <p:nvSpPr>
          <p:cNvPr id="2" name="Title 1">
            <a:extLst>
              <a:ext uri="{FF2B5EF4-FFF2-40B4-BE49-F238E27FC236}">
                <a16:creationId xmlns:a16="http://schemas.microsoft.com/office/drawing/2014/main" id="{D973D9B7-3E93-4F44-A44F-3B620F8FA488}"/>
              </a:ext>
            </a:extLst>
          </p:cNvPr>
          <p:cNvSpPr>
            <a:spLocks noGrp="1"/>
          </p:cNvSpPr>
          <p:nvPr>
            <p:ph type="title"/>
          </p:nvPr>
        </p:nvSpPr>
        <p:spPr>
          <a:xfrm>
            <a:off x="455996" y="620828"/>
            <a:ext cx="11306469" cy="438383"/>
          </a:xfrm>
        </p:spPr>
        <p:txBody>
          <a:bodyPr/>
          <a:lstStyle/>
          <a:p>
            <a:r>
              <a:rPr lang="en-US" sz="4705" dirty="0"/>
              <a:t>Site designs in site creation flow</a:t>
            </a:r>
          </a:p>
        </p:txBody>
      </p:sp>
      <p:sp>
        <p:nvSpPr>
          <p:cNvPr id="3" name="Rectangle 2">
            <a:extLst>
              <a:ext uri="{FF2B5EF4-FFF2-40B4-BE49-F238E27FC236}">
                <a16:creationId xmlns:a16="http://schemas.microsoft.com/office/drawing/2014/main" id="{D084AA3A-4371-4AEF-B2D4-11F19809433F}"/>
              </a:ext>
            </a:extLst>
          </p:cNvPr>
          <p:cNvSpPr/>
          <p:nvPr/>
        </p:nvSpPr>
        <p:spPr bwMode="auto">
          <a:xfrm>
            <a:off x="438027" y="1306391"/>
            <a:ext cx="5524588" cy="4921944"/>
          </a:xfrm>
          <a:prstGeom prst="rect">
            <a:avLst/>
          </a:prstGeom>
          <a:noFill/>
          <a:ln w="22225">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nvGrpSpPr>
          <p:cNvPr id="5" name="Group 4">
            <a:extLst>
              <a:ext uri="{FF2B5EF4-FFF2-40B4-BE49-F238E27FC236}">
                <a16:creationId xmlns:a16="http://schemas.microsoft.com/office/drawing/2014/main" id="{A48CFD9B-1099-42DF-AA0E-32A988F7EE76}"/>
              </a:ext>
            </a:extLst>
          </p:cNvPr>
          <p:cNvGrpSpPr/>
          <p:nvPr/>
        </p:nvGrpSpPr>
        <p:grpSpPr>
          <a:xfrm>
            <a:off x="3503398" y="4424079"/>
            <a:ext cx="2179072" cy="1690995"/>
            <a:chOff x="9357014" y="3101449"/>
            <a:chExt cx="2163383" cy="1725843"/>
          </a:xfrm>
        </p:grpSpPr>
        <p:grpSp>
          <p:nvGrpSpPr>
            <p:cNvPr id="6" name="Group 5">
              <a:extLst>
                <a:ext uri="{FF2B5EF4-FFF2-40B4-BE49-F238E27FC236}">
                  <a16:creationId xmlns:a16="http://schemas.microsoft.com/office/drawing/2014/main" id="{88FC6AB4-0441-48E0-B6F6-81F04C7B21C2}"/>
                </a:ext>
              </a:extLst>
            </p:cNvPr>
            <p:cNvGrpSpPr/>
            <p:nvPr/>
          </p:nvGrpSpPr>
          <p:grpSpPr>
            <a:xfrm>
              <a:off x="9357014" y="3101449"/>
              <a:ext cx="1895291" cy="638039"/>
              <a:chOff x="9658449" y="5307495"/>
              <a:chExt cx="1895291" cy="638039"/>
            </a:xfrm>
          </p:grpSpPr>
          <p:sp>
            <p:nvSpPr>
              <p:cNvPr id="8" name="Freeform 128">
                <a:extLst>
                  <a:ext uri="{FF2B5EF4-FFF2-40B4-BE49-F238E27FC236}">
                    <a16:creationId xmlns:a16="http://schemas.microsoft.com/office/drawing/2014/main" id="{A54F9D0D-E3D0-48A6-AA6B-4BE2A271A3C5}"/>
                  </a:ext>
                </a:extLst>
              </p:cNvPr>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03" tIns="33602" rIns="67203" bIns="33602" numCol="1" anchor="t" anchorCtr="0" compatLnSpc="1">
                <a:prstTxWarp prst="textNoShape">
                  <a:avLst/>
                </a:prstTxWarp>
              </a:bodyPr>
              <a:lstStyle/>
              <a:p>
                <a:pPr defTabSz="914049">
                  <a:defRPr/>
                </a:pPr>
                <a:endParaRPr lang="en-US" sz="1764" kern="0" dirty="0">
                  <a:solidFill>
                    <a:schemeClr val="tx1">
                      <a:lumMod val="75000"/>
                      <a:lumOff val="25000"/>
                    </a:schemeClr>
                  </a:solidFill>
                </a:endParaRPr>
              </a:p>
            </p:txBody>
          </p:sp>
          <p:sp>
            <p:nvSpPr>
              <p:cNvPr id="9" name="TextBox 8">
                <a:extLst>
                  <a:ext uri="{FF2B5EF4-FFF2-40B4-BE49-F238E27FC236}">
                    <a16:creationId xmlns:a16="http://schemas.microsoft.com/office/drawing/2014/main" id="{B25A5A80-BFA1-4824-A226-E22840E92E29}"/>
                  </a:ext>
                </a:extLst>
              </p:cNvPr>
              <p:cNvSpPr txBox="1"/>
              <p:nvPr/>
            </p:nvSpPr>
            <p:spPr>
              <a:xfrm>
                <a:off x="10170490" y="5307495"/>
                <a:ext cx="1383250" cy="554158"/>
              </a:xfrm>
              <a:prstGeom prst="rect">
                <a:avLst/>
              </a:prstGeom>
              <a:noFill/>
              <a:ln>
                <a:noFill/>
              </a:ln>
            </p:spPr>
            <p:txBody>
              <a:bodyPr wrap="square" lIns="0" tIns="0" rIns="0" bIns="0" rtlCol="0">
                <a:spAutoFit/>
              </a:bodyPr>
              <a:lstStyle/>
              <a:p>
                <a:pPr defTabSz="914049">
                  <a:defRPr/>
                </a:pPr>
                <a:r>
                  <a:rPr lang="en-US" sz="1764" kern="0" spc="-52" dirty="0">
                    <a:solidFill>
                      <a:schemeClr val="tx1">
                        <a:lumMod val="75000"/>
                        <a:lumOff val="25000"/>
                      </a:schemeClr>
                    </a:solidFill>
                    <a:latin typeface="Segoe UI Light" panose="020B0502040204020203" pitchFamily="34" charset="0"/>
                    <a:cs typeface="Segoe UI Light" panose="020B0502040204020203" pitchFamily="34" charset="0"/>
                  </a:rPr>
                  <a:t>Site Scripts - Actions</a:t>
                </a:r>
              </a:p>
            </p:txBody>
          </p:sp>
        </p:grpSp>
        <p:sp>
          <p:nvSpPr>
            <p:cNvPr id="7" name="TextBox 6">
              <a:extLst>
                <a:ext uri="{FF2B5EF4-FFF2-40B4-BE49-F238E27FC236}">
                  <a16:creationId xmlns:a16="http://schemas.microsoft.com/office/drawing/2014/main" id="{03386AC1-4AC9-4437-AF44-784EC7A0804A}"/>
                </a:ext>
              </a:extLst>
            </p:cNvPr>
            <p:cNvSpPr txBox="1"/>
            <p:nvPr/>
          </p:nvSpPr>
          <p:spPr>
            <a:xfrm>
              <a:off x="9766056" y="3635444"/>
              <a:ext cx="1754341" cy="1191848"/>
            </a:xfrm>
            <a:prstGeom prst="rect">
              <a:avLst/>
            </a:prstGeom>
            <a:noFill/>
          </p:spPr>
          <p:txBody>
            <a:bodyPr wrap="square" rtlCol="0">
              <a:spAutoFit/>
            </a:bodyPr>
            <a:lstStyle/>
            <a:p>
              <a:pPr marL="279930" indent="-279930" defTabSz="914049">
                <a:buFont typeface="Arial" panose="020B0604020202020204" pitchFamily="34" charset="0"/>
                <a:buChar char="•"/>
                <a:defRPr/>
              </a:pPr>
              <a:r>
                <a:rPr lang="en-US" sz="1370" kern="0" dirty="0">
                  <a:solidFill>
                    <a:schemeClr val="tx1">
                      <a:lumMod val="75000"/>
                      <a:lumOff val="25000"/>
                    </a:schemeClr>
                  </a:solidFill>
                  <a:latin typeface="Segoe UI Light" panose="020B0502040204020203" pitchFamily="34" charset="0"/>
                  <a:cs typeface="Segoe UI Light" panose="020B0502040204020203" pitchFamily="34" charset="0"/>
                </a:rPr>
                <a:t>Create List</a:t>
              </a:r>
            </a:p>
            <a:p>
              <a:pPr marL="279930" indent="-279930" defTabSz="914049">
                <a:buFont typeface="Arial" panose="020B0604020202020204" pitchFamily="34" charset="0"/>
                <a:buChar char="•"/>
                <a:defRPr/>
              </a:pPr>
              <a:r>
                <a:rPr lang="en-US" sz="1370" kern="0" dirty="0">
                  <a:solidFill>
                    <a:schemeClr val="tx1">
                      <a:lumMod val="75000"/>
                      <a:lumOff val="25000"/>
                    </a:schemeClr>
                  </a:solidFill>
                  <a:latin typeface="Segoe UI Light" panose="020B0502040204020203" pitchFamily="34" charset="0"/>
                  <a:cs typeface="Segoe UI Light" panose="020B0502040204020203" pitchFamily="34" charset="0"/>
                </a:rPr>
                <a:t>Apply Theme</a:t>
              </a:r>
            </a:p>
            <a:p>
              <a:pPr marL="279930" indent="-279930" defTabSz="914049">
                <a:buFont typeface="Arial" panose="020B0604020202020204" pitchFamily="34" charset="0"/>
                <a:buChar char="•"/>
                <a:defRPr/>
              </a:pPr>
              <a:r>
                <a:rPr lang="en-US" sz="1370" kern="0" dirty="0">
                  <a:solidFill>
                    <a:schemeClr val="tx1">
                      <a:lumMod val="75000"/>
                      <a:lumOff val="25000"/>
                    </a:schemeClr>
                  </a:solidFill>
                  <a:latin typeface="Segoe UI Light" panose="020B0502040204020203" pitchFamily="34" charset="0"/>
                  <a:cs typeface="Segoe UI Light" panose="020B0502040204020203" pitchFamily="34" charset="0"/>
                </a:rPr>
                <a:t>Add to Nav</a:t>
              </a:r>
            </a:p>
            <a:p>
              <a:pPr marL="279930" indent="-279930" defTabSz="914049">
                <a:buFont typeface="Arial" panose="020B0604020202020204" pitchFamily="34" charset="0"/>
                <a:buChar char="•"/>
                <a:defRPr/>
              </a:pPr>
              <a:r>
                <a:rPr lang="en-US" sz="1370" kern="0" dirty="0">
                  <a:solidFill>
                    <a:schemeClr val="tx1">
                      <a:lumMod val="75000"/>
                      <a:lumOff val="25000"/>
                    </a:schemeClr>
                  </a:solidFill>
                  <a:latin typeface="Segoe UI Light" panose="020B0502040204020203" pitchFamily="34" charset="0"/>
                  <a:cs typeface="Segoe UI Light" panose="020B0502040204020203" pitchFamily="34" charset="0"/>
                </a:rPr>
                <a:t>Trigger Flow</a:t>
              </a:r>
            </a:p>
            <a:p>
              <a:pPr marL="279930" indent="-279930" defTabSz="914049">
                <a:buFont typeface="Arial" panose="020B0604020202020204" pitchFamily="34" charset="0"/>
                <a:buChar char="•"/>
                <a:defRPr/>
              </a:pPr>
              <a:r>
                <a:rPr lang="en-US" sz="1370" kern="0" dirty="0">
                  <a:solidFill>
                    <a:schemeClr val="tx1">
                      <a:lumMod val="75000"/>
                      <a:lumOff val="25000"/>
                    </a:schemeClr>
                  </a:solidFill>
                  <a:latin typeface="Segoe UI Light" panose="020B0502040204020203" pitchFamily="34" charset="0"/>
                  <a:cs typeface="Segoe UI Light" panose="020B0502040204020203" pitchFamily="34" charset="0"/>
                </a:rPr>
                <a:t>Join a hub site</a:t>
              </a:r>
            </a:p>
          </p:txBody>
        </p:sp>
      </p:grpSp>
      <p:sp>
        <p:nvSpPr>
          <p:cNvPr id="14" name="TextBox 4">
            <a:extLst>
              <a:ext uri="{FF2B5EF4-FFF2-40B4-BE49-F238E27FC236}">
                <a16:creationId xmlns:a16="http://schemas.microsoft.com/office/drawing/2014/main" id="{D6F79521-6262-4688-AED3-187171CAE930}"/>
              </a:ext>
            </a:extLst>
          </p:cNvPr>
          <p:cNvSpPr txBox="1"/>
          <p:nvPr/>
        </p:nvSpPr>
        <p:spPr>
          <a:xfrm>
            <a:off x="5530104" y="1128841"/>
            <a:ext cx="2719533" cy="716709"/>
          </a:xfrm>
          <a:prstGeom prst="rect">
            <a:avLst/>
          </a:prstGeom>
          <a:solidFill>
            <a:schemeClr val="accent2"/>
          </a:solidFill>
          <a:ln w="19050">
            <a:noFill/>
            <a:prstDash val="solid"/>
            <a:miter lim="800000"/>
          </a:ln>
          <a:effectLst/>
        </p:spPr>
        <p:txBody>
          <a:bodyPr wrap="square" lIns="70575" tIns="28513" rIns="105862"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805">
              <a:defRPr/>
            </a:pPr>
            <a:r>
              <a:rPr lang="en-US" sz="1400" dirty="0">
                <a:solidFill>
                  <a:schemeClr val="bg1"/>
                </a:solidFill>
              </a:rPr>
              <a:t>Site design selections appear in site provisioning UX (per base template)</a:t>
            </a:r>
          </a:p>
        </p:txBody>
      </p:sp>
      <p:cxnSp>
        <p:nvCxnSpPr>
          <p:cNvPr id="15" name="Straight Arrow Connector 14">
            <a:extLst>
              <a:ext uri="{FF2B5EF4-FFF2-40B4-BE49-F238E27FC236}">
                <a16:creationId xmlns:a16="http://schemas.microsoft.com/office/drawing/2014/main" id="{893EFDF6-B05D-4043-B940-3D048936DCFC}"/>
              </a:ext>
            </a:extLst>
          </p:cNvPr>
          <p:cNvCxnSpPr>
            <a:cxnSpLocks/>
          </p:cNvCxnSpPr>
          <p:nvPr/>
        </p:nvCxnSpPr>
        <p:spPr>
          <a:xfrm flipV="1">
            <a:off x="5998493" y="2920711"/>
            <a:ext cx="2022676" cy="587002"/>
          </a:xfrm>
          <a:prstGeom prst="straightConnector1">
            <a:avLst/>
          </a:prstGeom>
          <a:ln w="53975">
            <a:solidFill>
              <a:schemeClr val="accent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CB7C6553-D904-444F-BDD7-80F79FFE141F}"/>
              </a:ext>
            </a:extLst>
          </p:cNvPr>
          <p:cNvCxnSpPr>
            <a:cxnSpLocks/>
          </p:cNvCxnSpPr>
          <p:nvPr/>
        </p:nvCxnSpPr>
        <p:spPr>
          <a:xfrm>
            <a:off x="5996228" y="4157118"/>
            <a:ext cx="2024941" cy="538350"/>
          </a:xfrm>
          <a:prstGeom prst="straightConnector1">
            <a:avLst/>
          </a:prstGeom>
          <a:ln w="53975">
            <a:solidFill>
              <a:schemeClr val="accent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A7691733-8C9C-419C-89D3-CEF26CDF069E}"/>
              </a:ext>
            </a:extLst>
          </p:cNvPr>
          <p:cNvCxnSpPr>
            <a:cxnSpLocks/>
            <a:stCxn id="37" idx="4"/>
          </p:cNvCxnSpPr>
          <p:nvPr/>
        </p:nvCxnSpPr>
        <p:spPr>
          <a:xfrm>
            <a:off x="11660248" y="3989780"/>
            <a:ext cx="0" cy="178528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3E36D7AF-158C-42F4-8465-4CCBD9F91701}"/>
              </a:ext>
            </a:extLst>
          </p:cNvPr>
          <p:cNvGrpSpPr>
            <a:grpSpLocks noChangeAspect="1"/>
          </p:cNvGrpSpPr>
          <p:nvPr/>
        </p:nvGrpSpPr>
        <p:grpSpPr>
          <a:xfrm>
            <a:off x="574975" y="4597655"/>
            <a:ext cx="1767307" cy="1272408"/>
            <a:chOff x="7303388" y="5401005"/>
            <a:chExt cx="1551509" cy="1117039"/>
          </a:xfrm>
        </p:grpSpPr>
        <p:sp>
          <p:nvSpPr>
            <p:cNvPr id="19" name="Arc 18">
              <a:extLst>
                <a:ext uri="{FF2B5EF4-FFF2-40B4-BE49-F238E27FC236}">
                  <a16:creationId xmlns:a16="http://schemas.microsoft.com/office/drawing/2014/main" id="{0A09E340-BB66-47C3-A907-9F9B4F018D53}"/>
                </a:ext>
              </a:extLst>
            </p:cNvPr>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defTabSz="914049">
                <a:defRPr/>
              </a:pPr>
              <a:endParaRPr lang="en-US" sz="1400" kern="0">
                <a:solidFill>
                  <a:sysClr val="windowText" lastClr="000000"/>
                </a:solidFill>
                <a:latin typeface="Segoe UI Light" panose="020B0502040204020203" pitchFamily="34" charset="0"/>
                <a:cs typeface="Segoe UI Light" panose="020B0502040204020203" pitchFamily="34" charset="0"/>
              </a:endParaRPr>
            </a:p>
          </p:txBody>
        </p:sp>
        <p:grpSp>
          <p:nvGrpSpPr>
            <p:cNvPr id="20" name="Group 19">
              <a:extLst>
                <a:ext uri="{FF2B5EF4-FFF2-40B4-BE49-F238E27FC236}">
                  <a16:creationId xmlns:a16="http://schemas.microsoft.com/office/drawing/2014/main" id="{6A32FE60-AEC1-4B62-A66F-4FF25371F7FA}"/>
                </a:ext>
              </a:extLst>
            </p:cNvPr>
            <p:cNvGrpSpPr/>
            <p:nvPr/>
          </p:nvGrpSpPr>
          <p:grpSpPr>
            <a:xfrm>
              <a:off x="7524160" y="5401005"/>
              <a:ext cx="1330737" cy="1117039"/>
              <a:chOff x="5602374" y="5181083"/>
              <a:chExt cx="1330737" cy="1117039"/>
            </a:xfrm>
          </p:grpSpPr>
          <p:sp>
            <p:nvSpPr>
              <p:cNvPr id="21" name="Rectangle 20">
                <a:extLst>
                  <a:ext uri="{FF2B5EF4-FFF2-40B4-BE49-F238E27FC236}">
                    <a16:creationId xmlns:a16="http://schemas.microsoft.com/office/drawing/2014/main" id="{4D458A04-F884-4D21-A0C1-3AADF95CE86F}"/>
                  </a:ext>
                </a:extLst>
              </p:cNvPr>
              <p:cNvSpPr/>
              <p:nvPr/>
            </p:nvSpPr>
            <p:spPr bwMode="auto">
              <a:xfrm>
                <a:off x="5602374" y="5181083"/>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6" tIns="45706" rIns="45706" bIns="45706" numCol="1" spcCol="0" rtlCol="0" fromWordArt="0" anchor="t" anchorCtr="0" forceAA="0" compatLnSpc="1">
                <a:prstTxWarp prst="textNoShape">
                  <a:avLst/>
                </a:prstTxWarp>
                <a:noAutofit/>
              </a:bodyPr>
              <a:lstStyle/>
              <a:p>
                <a:pPr defTabSz="913748" fontAlgn="base">
                  <a:spcBef>
                    <a:spcPct val="0"/>
                  </a:spcBef>
                  <a:spcAft>
                    <a:spcPct val="0"/>
                  </a:spcAft>
                  <a:defRPr/>
                </a:pPr>
                <a:r>
                  <a:rPr lang="en-US" sz="1600" kern="0" dirty="0">
                    <a:solidFill>
                      <a:schemeClr val="tx1">
                        <a:lumMod val="65000"/>
                        <a:lumOff val="35000"/>
                      </a:schemeClr>
                    </a:solidFill>
                    <a:ea typeface="Segoe UI" pitchFamily="34" charset="0"/>
                    <a:cs typeface="Segoe UI" pitchFamily="34" charset="0"/>
                  </a:rPr>
                  <a:t>Execute Site Design</a:t>
                </a:r>
              </a:p>
            </p:txBody>
          </p:sp>
          <p:pic>
            <p:nvPicPr>
              <p:cNvPr id="22" name="Picture 21">
                <a:extLst>
                  <a:ext uri="{FF2B5EF4-FFF2-40B4-BE49-F238E27FC236}">
                    <a16:creationId xmlns:a16="http://schemas.microsoft.com/office/drawing/2014/main" id="{0BC34DBC-5A72-4875-BFDB-77F8B36E006B}"/>
                  </a:ext>
                </a:extLst>
              </p:cNvPr>
              <p:cNvPicPr>
                <a:picLocks noChangeAspect="1"/>
              </p:cNvPicPr>
              <p:nvPr/>
            </p:nvPicPr>
            <p:blipFill>
              <a:blip r:embed="rId4"/>
              <a:stretch>
                <a:fillRect/>
              </a:stretch>
            </p:blipFill>
            <p:spPr>
              <a:xfrm>
                <a:off x="6173273" y="5504682"/>
                <a:ext cx="730013" cy="793440"/>
              </a:xfrm>
              <a:prstGeom prst="rect">
                <a:avLst/>
              </a:prstGeom>
            </p:spPr>
          </p:pic>
        </p:grpSp>
      </p:grpSp>
      <p:cxnSp>
        <p:nvCxnSpPr>
          <p:cNvPr id="26" name="Straight Arrow Connector 25">
            <a:extLst>
              <a:ext uri="{FF2B5EF4-FFF2-40B4-BE49-F238E27FC236}">
                <a16:creationId xmlns:a16="http://schemas.microsoft.com/office/drawing/2014/main" id="{F2983A5A-DBD2-4AF2-AEA8-48AE6801292C}"/>
              </a:ext>
            </a:extLst>
          </p:cNvPr>
          <p:cNvCxnSpPr>
            <a:cxnSpLocks/>
          </p:cNvCxnSpPr>
          <p:nvPr/>
        </p:nvCxnSpPr>
        <p:spPr>
          <a:xfrm>
            <a:off x="2429135" y="5416596"/>
            <a:ext cx="1183673" cy="0"/>
          </a:xfrm>
          <a:prstGeom prst="straightConnector1">
            <a:avLst/>
          </a:prstGeom>
          <a:ln w="53975">
            <a:solidFill>
              <a:schemeClr val="accent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28" name="TextBox 4">
            <a:extLst>
              <a:ext uri="{FF2B5EF4-FFF2-40B4-BE49-F238E27FC236}">
                <a16:creationId xmlns:a16="http://schemas.microsoft.com/office/drawing/2014/main" id="{69D8A035-3113-4DCB-B407-171B1940E6E3}"/>
              </a:ext>
            </a:extLst>
          </p:cNvPr>
          <p:cNvSpPr txBox="1"/>
          <p:nvPr/>
        </p:nvSpPr>
        <p:spPr>
          <a:xfrm>
            <a:off x="3187201" y="6085393"/>
            <a:ext cx="4376178" cy="716709"/>
          </a:xfrm>
          <a:prstGeom prst="rect">
            <a:avLst/>
          </a:prstGeom>
          <a:solidFill>
            <a:schemeClr val="accent2"/>
          </a:solidFill>
          <a:ln w="19050">
            <a:noFill/>
            <a:prstDash val="solid"/>
            <a:miter lim="800000"/>
          </a:ln>
          <a:effectLst/>
        </p:spPr>
        <p:txBody>
          <a:bodyPr wrap="square" lIns="70575" tIns="28513" rIns="105862"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805">
              <a:defRPr/>
            </a:pPr>
            <a:r>
              <a:rPr lang="en-US" sz="1400" dirty="0">
                <a:solidFill>
                  <a:schemeClr val="bg1"/>
                </a:solidFill>
              </a:rPr>
              <a:t>During site creation we create a parameter in site property bag – this is used by site design feature to apply site scripts. </a:t>
            </a:r>
          </a:p>
        </p:txBody>
      </p:sp>
      <p:grpSp>
        <p:nvGrpSpPr>
          <p:cNvPr id="33" name="Group 32">
            <a:extLst>
              <a:ext uri="{FF2B5EF4-FFF2-40B4-BE49-F238E27FC236}">
                <a16:creationId xmlns:a16="http://schemas.microsoft.com/office/drawing/2014/main" id="{8373D6E6-1B4A-420B-B311-1F577DC53558}"/>
              </a:ext>
            </a:extLst>
          </p:cNvPr>
          <p:cNvGrpSpPr/>
          <p:nvPr/>
        </p:nvGrpSpPr>
        <p:grpSpPr>
          <a:xfrm>
            <a:off x="2635943" y="4421544"/>
            <a:ext cx="514121" cy="514121"/>
            <a:chOff x="492" y="17985"/>
            <a:chExt cx="524853" cy="524853"/>
          </a:xfrm>
          <a:solidFill>
            <a:schemeClr val="accent3"/>
          </a:solidFill>
        </p:grpSpPr>
        <p:sp>
          <p:nvSpPr>
            <p:cNvPr id="34" name="Oval 33">
              <a:extLst>
                <a:ext uri="{FF2B5EF4-FFF2-40B4-BE49-F238E27FC236}">
                  <a16:creationId xmlns:a16="http://schemas.microsoft.com/office/drawing/2014/main" id="{F26E1DA4-0E8E-449F-8780-4B2DB5803073}"/>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a:extLst>
                <a:ext uri="{FF2B5EF4-FFF2-40B4-BE49-F238E27FC236}">
                  <a16:creationId xmlns:a16="http://schemas.microsoft.com/office/drawing/2014/main" id="{C35CB65A-8D1A-4376-9DE7-CA7330652004}"/>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857">
                <a:lnSpc>
                  <a:spcPct val="90000"/>
                </a:lnSpc>
                <a:spcBef>
                  <a:spcPct val="0"/>
                </a:spcBef>
                <a:spcAft>
                  <a:spcPct val="35000"/>
                </a:spcAft>
                <a:defRPr/>
              </a:pPr>
              <a:r>
                <a:rPr lang="en-US" sz="2351" kern="0" dirty="0">
                  <a:solidFill>
                    <a:schemeClr val="bg1"/>
                  </a:solidFill>
                </a:rPr>
                <a:t>2</a:t>
              </a:r>
            </a:p>
          </p:txBody>
        </p:sp>
      </p:grpSp>
      <p:pic>
        <p:nvPicPr>
          <p:cNvPr id="24" name="Picture 23">
            <a:extLst>
              <a:ext uri="{FF2B5EF4-FFF2-40B4-BE49-F238E27FC236}">
                <a16:creationId xmlns:a16="http://schemas.microsoft.com/office/drawing/2014/main" id="{4F425995-D2C5-465A-B125-D5AB9C1136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44757" y="3953391"/>
            <a:ext cx="3273533" cy="1628506"/>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6DD16495-8B33-4BEB-AC5A-2D0E6221DF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35454" y="1965804"/>
            <a:ext cx="3282834" cy="1546243"/>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EDC62F0-E8FC-4FDD-8037-8984212EA5DE}"/>
              </a:ext>
            </a:extLst>
          </p:cNvPr>
          <p:cNvGrpSpPr/>
          <p:nvPr/>
        </p:nvGrpSpPr>
        <p:grpSpPr>
          <a:xfrm>
            <a:off x="11403188" y="3475659"/>
            <a:ext cx="514121" cy="514121"/>
            <a:chOff x="492" y="17985"/>
            <a:chExt cx="524853" cy="524853"/>
          </a:xfrm>
          <a:solidFill>
            <a:schemeClr val="accent3"/>
          </a:solidFill>
        </p:grpSpPr>
        <p:sp>
          <p:nvSpPr>
            <p:cNvPr id="37" name="Oval 36">
              <a:extLst>
                <a:ext uri="{FF2B5EF4-FFF2-40B4-BE49-F238E27FC236}">
                  <a16:creationId xmlns:a16="http://schemas.microsoft.com/office/drawing/2014/main" id="{F9DAD195-DB04-4074-A2FC-0F0DC45D7501}"/>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7484475E-C931-4D51-88A3-96AAE653736C}"/>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857">
                <a:lnSpc>
                  <a:spcPct val="90000"/>
                </a:lnSpc>
                <a:spcBef>
                  <a:spcPct val="0"/>
                </a:spcBef>
                <a:spcAft>
                  <a:spcPct val="35000"/>
                </a:spcAft>
                <a:defRPr/>
              </a:pPr>
              <a:r>
                <a:rPr lang="en-US" sz="2351" kern="0" dirty="0">
                  <a:solidFill>
                    <a:schemeClr val="bg1"/>
                  </a:solidFill>
                </a:rPr>
                <a:t>3</a:t>
              </a:r>
            </a:p>
          </p:txBody>
        </p:sp>
      </p:grpSp>
      <p:sp>
        <p:nvSpPr>
          <p:cNvPr id="54" name="TextBox 4">
            <a:extLst>
              <a:ext uri="{FF2B5EF4-FFF2-40B4-BE49-F238E27FC236}">
                <a16:creationId xmlns:a16="http://schemas.microsoft.com/office/drawing/2014/main" id="{C52522E0-7607-4017-A0CE-8E6E70F9AD99}"/>
              </a:ext>
            </a:extLst>
          </p:cNvPr>
          <p:cNvSpPr txBox="1"/>
          <p:nvPr/>
        </p:nvSpPr>
        <p:spPr>
          <a:xfrm>
            <a:off x="8659538" y="5810490"/>
            <a:ext cx="3411780" cy="936417"/>
          </a:xfrm>
          <a:prstGeom prst="rect">
            <a:avLst/>
          </a:prstGeom>
          <a:solidFill>
            <a:schemeClr val="accent2"/>
          </a:solidFill>
          <a:ln w="19050">
            <a:noFill/>
            <a:prstDash val="solid"/>
            <a:miter lim="800000"/>
          </a:ln>
          <a:effectLst/>
        </p:spPr>
        <p:txBody>
          <a:bodyPr wrap="square" lIns="70575" tIns="28513" rIns="105862"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805">
              <a:defRPr/>
            </a:pPr>
            <a:r>
              <a:rPr lang="en-US" sz="1400" dirty="0">
                <a:solidFill>
                  <a:schemeClr val="bg1"/>
                </a:solidFill>
              </a:rPr>
              <a:t>After site creation script actions are initialized and processed – as each are run, they are saved to a local list and rendered in progress panel</a:t>
            </a:r>
          </a:p>
        </p:txBody>
      </p:sp>
      <p:pic>
        <p:nvPicPr>
          <p:cNvPr id="44" name="Picture 43">
            <a:extLst>
              <a:ext uri="{FF2B5EF4-FFF2-40B4-BE49-F238E27FC236}">
                <a16:creationId xmlns:a16="http://schemas.microsoft.com/office/drawing/2014/main" id="{6AD73839-717D-417E-9BCC-1DB8D0DA185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107" y="1414837"/>
            <a:ext cx="4214758" cy="2539510"/>
          </a:xfrm>
          <a:prstGeom prst="rect">
            <a:avLst/>
          </a:prstGeom>
        </p:spPr>
      </p:pic>
      <p:grpSp>
        <p:nvGrpSpPr>
          <p:cNvPr id="39" name="Group 38">
            <a:extLst>
              <a:ext uri="{FF2B5EF4-FFF2-40B4-BE49-F238E27FC236}">
                <a16:creationId xmlns:a16="http://schemas.microsoft.com/office/drawing/2014/main" id="{B92ED55A-395C-46EE-8E4E-0DF8697DB39E}"/>
              </a:ext>
            </a:extLst>
          </p:cNvPr>
          <p:cNvGrpSpPr/>
          <p:nvPr/>
        </p:nvGrpSpPr>
        <p:grpSpPr>
          <a:xfrm>
            <a:off x="3790768" y="3105888"/>
            <a:ext cx="514121" cy="514121"/>
            <a:chOff x="492" y="17985"/>
            <a:chExt cx="524853" cy="524853"/>
          </a:xfrm>
          <a:solidFill>
            <a:schemeClr val="tx2"/>
          </a:solidFill>
        </p:grpSpPr>
        <p:sp>
          <p:nvSpPr>
            <p:cNvPr id="40" name="Oval 39">
              <a:extLst>
                <a:ext uri="{FF2B5EF4-FFF2-40B4-BE49-F238E27FC236}">
                  <a16:creationId xmlns:a16="http://schemas.microsoft.com/office/drawing/2014/main" id="{9CE520CF-8F47-4A5B-B81F-AB0B2F0AAD0C}"/>
                </a:ext>
              </a:extLst>
            </p:cNvPr>
            <p:cNvSpPr/>
            <p:nvPr/>
          </p:nvSpPr>
          <p:spPr>
            <a:xfrm>
              <a:off x="492" y="17985"/>
              <a:ext cx="524853" cy="524853"/>
            </a:xfrm>
            <a:prstGeom prst="ellipse">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a:extLst>
                <a:ext uri="{FF2B5EF4-FFF2-40B4-BE49-F238E27FC236}">
                  <a16:creationId xmlns:a16="http://schemas.microsoft.com/office/drawing/2014/main" id="{501C9FCA-F9AC-4332-ADF2-66D7F7C5FAED}"/>
                </a:ext>
              </a:extLst>
            </p:cNvPr>
            <p:cNvSpPr/>
            <p:nvPr/>
          </p:nvSpPr>
          <p:spPr>
            <a:xfrm>
              <a:off x="77355" y="94848"/>
              <a:ext cx="371127" cy="37112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857">
                <a:lnSpc>
                  <a:spcPct val="90000"/>
                </a:lnSpc>
                <a:spcBef>
                  <a:spcPct val="0"/>
                </a:spcBef>
                <a:spcAft>
                  <a:spcPct val="35000"/>
                </a:spcAft>
                <a:defRPr/>
              </a:pPr>
              <a:r>
                <a:rPr lang="en-US" sz="2351" kern="0" dirty="0">
                  <a:solidFill>
                    <a:schemeClr val="bg1"/>
                  </a:solidFill>
                </a:rPr>
                <a:t>1</a:t>
              </a:r>
            </a:p>
          </p:txBody>
        </p:sp>
      </p:grpSp>
      <p:cxnSp>
        <p:nvCxnSpPr>
          <p:cNvPr id="27" name="Straight Connector 26">
            <a:extLst>
              <a:ext uri="{FF2B5EF4-FFF2-40B4-BE49-F238E27FC236}">
                <a16:creationId xmlns:a16="http://schemas.microsoft.com/office/drawing/2014/main" id="{4F5454B4-8731-47E7-A7B9-F0FA5CA92A98}"/>
              </a:ext>
            </a:extLst>
          </p:cNvPr>
          <p:cNvCxnSpPr>
            <a:cxnSpLocks/>
            <a:stCxn id="40" idx="7"/>
          </p:cNvCxnSpPr>
          <p:nvPr/>
        </p:nvCxnSpPr>
        <p:spPr>
          <a:xfrm flipV="1">
            <a:off x="4229598" y="1690868"/>
            <a:ext cx="1182836" cy="149031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205726E-5DB3-4180-8E99-51DF446B78CA}"/>
              </a:ext>
            </a:extLst>
          </p:cNvPr>
          <p:cNvCxnSpPr>
            <a:cxnSpLocks/>
          </p:cNvCxnSpPr>
          <p:nvPr/>
        </p:nvCxnSpPr>
        <p:spPr>
          <a:xfrm>
            <a:off x="1166363" y="3833206"/>
            <a:ext cx="0" cy="698001"/>
          </a:xfrm>
          <a:prstGeom prst="straightConnector1">
            <a:avLst/>
          </a:prstGeom>
          <a:ln w="53975">
            <a:solidFill>
              <a:schemeClr val="accent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F637479C-AB78-4D43-A4E0-6FBEA0853CE6}"/>
              </a:ext>
            </a:extLst>
          </p:cNvPr>
          <p:cNvCxnSpPr>
            <a:cxnSpLocks/>
            <a:stCxn id="34" idx="4"/>
          </p:cNvCxnSpPr>
          <p:nvPr/>
        </p:nvCxnSpPr>
        <p:spPr>
          <a:xfrm>
            <a:off x="2893004" y="4935666"/>
            <a:ext cx="375614" cy="108730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17066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000"/>
                                        <p:tgtEl>
                                          <p:spTgt spid="24"/>
                                        </p:tgtEl>
                                      </p:cBhvr>
                                    </p:animEffect>
                                    <p:anim calcmode="lin" valueType="num">
                                      <p:cBhvr>
                                        <p:cTn id="60" dur="1000" fill="hold"/>
                                        <p:tgtEl>
                                          <p:spTgt spid="24"/>
                                        </p:tgtEl>
                                        <p:attrNameLst>
                                          <p:attrName>ppt_x</p:attrName>
                                        </p:attrNameLst>
                                      </p:cBhvr>
                                      <p:tavLst>
                                        <p:tav tm="0">
                                          <p:val>
                                            <p:strVal val="#ppt_x"/>
                                          </p:val>
                                        </p:tav>
                                        <p:tav tm="100000">
                                          <p:val>
                                            <p:strVal val="#ppt_x"/>
                                          </p:val>
                                        </p:tav>
                                      </p:tavLst>
                                    </p:anim>
                                    <p:anim calcmode="lin" valueType="num">
                                      <p:cBhvr>
                                        <p:cTn id="61" dur="1000" fill="hold"/>
                                        <p:tgtEl>
                                          <p:spTgt spid="2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1000"/>
                                        <p:tgtEl>
                                          <p:spTgt spid="54"/>
                                        </p:tgtEl>
                                      </p:cBhvr>
                                    </p:animEffect>
                                    <p:anim calcmode="lin" valueType="num">
                                      <p:cBhvr>
                                        <p:cTn id="75" dur="1000" fill="hold"/>
                                        <p:tgtEl>
                                          <p:spTgt spid="54"/>
                                        </p:tgtEl>
                                        <p:attrNameLst>
                                          <p:attrName>ppt_x</p:attrName>
                                        </p:attrNameLst>
                                      </p:cBhvr>
                                      <p:tavLst>
                                        <p:tav tm="0">
                                          <p:val>
                                            <p:strVal val="#ppt_x"/>
                                          </p:val>
                                        </p:tav>
                                        <p:tav tm="100000">
                                          <p:val>
                                            <p:strVal val="#ppt_x"/>
                                          </p:val>
                                        </p:tav>
                                      </p:tavLst>
                                    </p:anim>
                                    <p:anim calcmode="lin" valueType="num">
                                      <p:cBhvr>
                                        <p:cTn id="7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AFD9-349F-4C9F-A83E-1866C0F06704}"/>
              </a:ext>
            </a:extLst>
          </p:cNvPr>
          <p:cNvSpPr>
            <a:spLocks noGrp="1"/>
          </p:cNvSpPr>
          <p:nvPr>
            <p:ph type="title" idx="4294967295"/>
          </p:nvPr>
        </p:nvSpPr>
        <p:spPr>
          <a:xfrm>
            <a:off x="536923" y="289958"/>
            <a:ext cx="11655078" cy="553998"/>
          </a:xfrm>
        </p:spPr>
        <p:txBody>
          <a:bodyPr/>
          <a:lstStyle/>
          <a:p>
            <a:r>
              <a:rPr lang="en-US" dirty="0"/>
              <a:t>Anatomy of site designs &amp; site scripts</a:t>
            </a:r>
          </a:p>
        </p:txBody>
      </p:sp>
      <p:sp>
        <p:nvSpPr>
          <p:cNvPr id="4" name="Rectangle 3">
            <a:extLst>
              <a:ext uri="{FF2B5EF4-FFF2-40B4-BE49-F238E27FC236}">
                <a16:creationId xmlns:a16="http://schemas.microsoft.com/office/drawing/2014/main" id="{15AC512D-D69D-459A-A3BA-168A0BE5A7B4}"/>
              </a:ext>
            </a:extLst>
          </p:cNvPr>
          <p:cNvSpPr/>
          <p:nvPr/>
        </p:nvSpPr>
        <p:spPr>
          <a:xfrm>
            <a:off x="418643" y="1038534"/>
            <a:ext cx="4217953" cy="5732210"/>
          </a:xfrm>
          <a:prstGeom prst="rect">
            <a:avLst/>
          </a:prstGeom>
          <a:noFill/>
          <a:ln w="22225">
            <a:solidFill>
              <a:schemeClr val="accent6"/>
            </a:solidFill>
          </a:ln>
        </p:spPr>
        <p:txBody>
          <a:bodyPr wrap="square">
            <a:spAutoFit/>
          </a:bodyPr>
          <a:lstStyle/>
          <a:p>
            <a:pPr defTabSz="913994"/>
            <a:r>
              <a:rPr lang="en-US" sz="1078" dirty="0">
                <a:solidFill>
                  <a:schemeClr val="accent3"/>
                </a:solidFill>
                <a:latin typeface="Consolas" panose="020B0609020204030204" pitchFamily="49" charset="0"/>
                <a:ea typeface="Calibri" panose="020F0502020204030204" pitchFamily="34" charset="0"/>
              </a:rPr>
              <a:t>"$schema": "</a:t>
            </a:r>
            <a:r>
              <a:rPr lang="en-US" sz="1078" dirty="0" err="1">
                <a:solidFill>
                  <a:schemeClr val="accent3"/>
                </a:solidFill>
                <a:latin typeface="Consolas" panose="020B0609020204030204" pitchFamily="49" charset="0"/>
                <a:ea typeface="Calibri" panose="020F0502020204030204" pitchFamily="34" charset="0"/>
              </a:rPr>
              <a:t>schema.json</a:t>
            </a:r>
            <a:r>
              <a:rPr lang="en-US" sz="1078" dirty="0">
                <a:solidFill>
                  <a:schemeClr val="accent3"/>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actions:    [</a:t>
            </a:r>
          </a:p>
          <a:p>
            <a:pPr defTabSz="913994"/>
            <a:r>
              <a:rPr lang="en-US" sz="1078" dirty="0">
                <a:solidFill>
                  <a:schemeClr val="accent3"/>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b="1" dirty="0">
                <a:solidFill>
                  <a:schemeClr val="accent3"/>
                </a:solidFill>
                <a:latin typeface="Consolas" panose="020B0609020204030204" pitchFamily="49" charset="0"/>
                <a:ea typeface="Calibri" panose="020F0502020204030204" pitchFamily="34" charset="0"/>
              </a:rPr>
              <a:t>"verb": "</a:t>
            </a:r>
            <a:r>
              <a:rPr lang="en-US" sz="1078" b="1" dirty="0" err="1">
                <a:solidFill>
                  <a:schemeClr val="accent3"/>
                </a:solidFill>
                <a:latin typeface="Consolas" panose="020B0609020204030204" pitchFamily="49" charset="0"/>
                <a:ea typeface="Calibri" panose="020F0502020204030204" pitchFamily="34" charset="0"/>
              </a:rPr>
              <a:t>createSPList</a:t>
            </a:r>
            <a:r>
              <a:rPr lang="en-US" sz="1078" b="1" dirty="0">
                <a:solidFill>
                  <a:schemeClr val="accent3"/>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dirty="0" err="1">
                <a:solidFill>
                  <a:schemeClr val="accent3"/>
                </a:solidFill>
                <a:latin typeface="Consolas" panose="020B0609020204030204" pitchFamily="49" charset="0"/>
                <a:ea typeface="Calibri" panose="020F0502020204030204" pitchFamily="34" charset="0"/>
              </a:rPr>
              <a:t>listName</a:t>
            </a:r>
            <a:r>
              <a:rPr lang="en-US" sz="1078" dirty="0">
                <a:solidFill>
                  <a:schemeClr val="accent3"/>
                </a:solidFill>
                <a:latin typeface="Consolas" panose="020B0609020204030204" pitchFamily="49" charset="0"/>
                <a:ea typeface="Calibri" panose="020F0502020204030204" pitchFamily="34" charset="0"/>
              </a:rPr>
              <a:t>": "Contoso Project Tracker",</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dirty="0" err="1">
                <a:solidFill>
                  <a:schemeClr val="accent3"/>
                </a:solidFill>
                <a:latin typeface="Consolas" panose="020B0609020204030204" pitchFamily="49" charset="0"/>
                <a:ea typeface="Calibri" panose="020F0502020204030204" pitchFamily="34" charset="0"/>
              </a:rPr>
              <a:t>templateType</a:t>
            </a:r>
            <a:r>
              <a:rPr lang="en-US" sz="1078" dirty="0">
                <a:solidFill>
                  <a:schemeClr val="accent3"/>
                </a:solidFill>
                <a:latin typeface="Consolas" panose="020B0609020204030204" pitchFamily="49" charset="0"/>
                <a:ea typeface="Calibri" panose="020F0502020204030204" pitchFamily="34" charset="0"/>
              </a:rPr>
              <a:t>": 100,</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dirty="0" err="1">
                <a:solidFill>
                  <a:schemeClr val="accent3"/>
                </a:solidFill>
                <a:latin typeface="Consolas" panose="020B0609020204030204" pitchFamily="49" charset="0"/>
                <a:ea typeface="Calibri" panose="020F0502020204030204" pitchFamily="34" charset="0"/>
              </a:rPr>
              <a:t>subactions</a:t>
            </a:r>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b="1" dirty="0">
                <a:solidFill>
                  <a:schemeClr val="accent5"/>
                </a:solidFill>
                <a:latin typeface="Consolas" panose="020B0609020204030204" pitchFamily="49" charset="0"/>
                <a:ea typeface="Calibri" panose="020F0502020204030204" pitchFamily="34" charset="0"/>
              </a:rPr>
              <a:t>"verb": "</a:t>
            </a:r>
            <a:r>
              <a:rPr lang="en-US" sz="1078" b="1" dirty="0" err="1">
                <a:solidFill>
                  <a:schemeClr val="accent5"/>
                </a:solidFill>
                <a:latin typeface="Consolas" panose="020B0609020204030204" pitchFamily="49" charset="0"/>
                <a:ea typeface="Calibri" panose="020F0502020204030204" pitchFamily="34" charset="0"/>
              </a:rPr>
              <a:t>SetDescription</a:t>
            </a:r>
            <a:r>
              <a:rPr lang="en-US" sz="1078" b="1" dirty="0">
                <a:solidFill>
                  <a:schemeClr val="accent5"/>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"description": "Custom list to illustrate SharePoint site scripting capabilities"</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b="1" dirty="0">
                <a:solidFill>
                  <a:schemeClr val="accent5"/>
                </a:solidFill>
                <a:latin typeface="Consolas" panose="020B0609020204030204" pitchFamily="49" charset="0"/>
                <a:ea typeface="Calibri" panose="020F0502020204030204" pitchFamily="34" charset="0"/>
              </a:rPr>
              <a:t>"verb": "</a:t>
            </a:r>
            <a:r>
              <a:rPr lang="en-US" sz="1078" b="1" dirty="0" err="1">
                <a:solidFill>
                  <a:schemeClr val="accent5"/>
                </a:solidFill>
                <a:latin typeface="Consolas" panose="020B0609020204030204" pitchFamily="49" charset="0"/>
                <a:ea typeface="Calibri" panose="020F0502020204030204" pitchFamily="34" charset="0"/>
              </a:rPr>
              <a:t>addContentType</a:t>
            </a:r>
            <a:r>
              <a:rPr lang="en-US" sz="1078" b="1" dirty="0">
                <a:solidFill>
                  <a:schemeClr val="accent5"/>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"name": "Contoso Projects"</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b="1" dirty="0">
                <a:solidFill>
                  <a:schemeClr val="accent5"/>
                </a:solidFill>
                <a:latin typeface="Consolas" panose="020B0609020204030204" pitchFamily="49" charset="0"/>
                <a:ea typeface="Calibri" panose="020F0502020204030204" pitchFamily="34" charset="0"/>
              </a:rPr>
              <a:t>"verb": "</a:t>
            </a:r>
            <a:r>
              <a:rPr lang="en-US" sz="1078" b="1" dirty="0" err="1">
                <a:solidFill>
                  <a:schemeClr val="accent5"/>
                </a:solidFill>
                <a:latin typeface="Consolas" panose="020B0609020204030204" pitchFamily="49" charset="0"/>
                <a:ea typeface="Calibri" panose="020F0502020204030204" pitchFamily="34" charset="0"/>
              </a:rPr>
              <a:t>addSPFieldXml</a:t>
            </a:r>
            <a:r>
              <a:rPr lang="en-US" sz="1078" b="1" dirty="0">
                <a:solidFill>
                  <a:schemeClr val="accent5"/>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dirty="0" err="1">
                <a:solidFill>
                  <a:schemeClr val="accent3"/>
                </a:solidFill>
                <a:latin typeface="Consolas" panose="020B0609020204030204" pitchFamily="49" charset="0"/>
                <a:ea typeface="Calibri" panose="020F0502020204030204" pitchFamily="34" charset="0"/>
              </a:rPr>
              <a:t>schemaXml</a:t>
            </a:r>
            <a:r>
              <a:rPr lang="en-US" sz="1078" dirty="0">
                <a:solidFill>
                  <a:schemeClr val="accent3"/>
                </a:solidFill>
                <a:latin typeface="Consolas" panose="020B0609020204030204" pitchFamily="49" charset="0"/>
                <a:ea typeface="Calibri" panose="020F0502020204030204" pitchFamily="34" charset="0"/>
              </a:rPr>
              <a:t>": "&lt;Field Type=\"Choice\" DisplayName=\"Project Status\" Required=\"FALSE\" Format=\"Dropdown\" </a:t>
            </a:r>
            <a:r>
              <a:rPr lang="en-US" sz="1078" dirty="0" err="1">
                <a:solidFill>
                  <a:schemeClr val="accent3"/>
                </a:solidFill>
                <a:latin typeface="Consolas" panose="020B0609020204030204" pitchFamily="49" charset="0"/>
                <a:ea typeface="Calibri" panose="020F0502020204030204" pitchFamily="34" charset="0"/>
              </a:rPr>
              <a:t>StaticName</a:t>
            </a:r>
            <a:r>
              <a:rPr lang="en-US" sz="1078" dirty="0">
                <a:solidFill>
                  <a:schemeClr val="accent3"/>
                </a:solidFill>
                <a:latin typeface="Consolas" panose="020B0609020204030204" pitchFamily="49" charset="0"/>
                <a:ea typeface="Calibri" panose="020F0502020204030204" pitchFamily="34" charset="0"/>
              </a:rPr>
              <a:t>=\"</a:t>
            </a:r>
            <a:r>
              <a:rPr lang="en-US" sz="1078" dirty="0" err="1">
                <a:solidFill>
                  <a:schemeClr val="accent3"/>
                </a:solidFill>
                <a:latin typeface="Consolas" panose="020B0609020204030204" pitchFamily="49" charset="0"/>
                <a:ea typeface="Calibri" panose="020F0502020204030204" pitchFamily="34" charset="0"/>
              </a:rPr>
              <a:t>ProjectStatus</a:t>
            </a:r>
            <a:r>
              <a:rPr lang="en-US" sz="1078" dirty="0">
                <a:solidFill>
                  <a:schemeClr val="accent3"/>
                </a:solidFill>
                <a:latin typeface="Consolas" panose="020B0609020204030204" pitchFamily="49" charset="0"/>
                <a:ea typeface="Calibri" panose="020F0502020204030204" pitchFamily="34" charset="0"/>
              </a:rPr>
              <a:t>\" Name=\"</a:t>
            </a:r>
            <a:r>
              <a:rPr lang="en-US" sz="1078" dirty="0" err="1">
                <a:solidFill>
                  <a:schemeClr val="accent3"/>
                </a:solidFill>
                <a:latin typeface="Consolas" panose="020B0609020204030204" pitchFamily="49" charset="0"/>
                <a:ea typeface="Calibri" panose="020F0502020204030204" pitchFamily="34" charset="0"/>
              </a:rPr>
              <a:t>ProjectStatus</a:t>
            </a:r>
            <a:r>
              <a:rPr lang="en-US" sz="1078" dirty="0">
                <a:solidFill>
                  <a:schemeClr val="accent3"/>
                </a:solidFill>
                <a:latin typeface="Consolas" panose="020B0609020204030204" pitchFamily="49" charset="0"/>
                <a:ea typeface="Calibri" panose="020F0502020204030204" pitchFamily="34" charset="0"/>
              </a:rPr>
              <a:t>\"&gt;&lt;Default&gt;In progress&lt;/Default&gt;&lt;CHOICES&gt;&lt;CHOICE&gt;In progress&lt;/CHOICE&gt;&lt;CHOICE&gt;In review&lt;/CHOICE&gt;&lt;CHOICE&gt;Has issues&lt;/CHOICE&gt;&lt;CHOICE&gt;Done&lt;/CHOICE&gt;&lt;/CHOICES&gt;&lt;/Field&gt;"</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b="1" dirty="0">
                <a:solidFill>
                  <a:schemeClr val="accent5"/>
                </a:solidFill>
                <a:latin typeface="Consolas" panose="020B0609020204030204" pitchFamily="49" charset="0"/>
                <a:ea typeface="Calibri" panose="020F0502020204030204" pitchFamily="34" charset="0"/>
              </a:rPr>
              <a:t>"verb": "</a:t>
            </a:r>
            <a:r>
              <a:rPr lang="en-US" sz="1078" b="1" dirty="0" err="1">
                <a:solidFill>
                  <a:schemeClr val="accent5"/>
                </a:solidFill>
                <a:latin typeface="Consolas" panose="020B0609020204030204" pitchFamily="49" charset="0"/>
                <a:ea typeface="Calibri" panose="020F0502020204030204" pitchFamily="34" charset="0"/>
              </a:rPr>
              <a:t>addSPView</a:t>
            </a:r>
            <a:r>
              <a:rPr lang="en-US" sz="1078" b="1" dirty="0">
                <a:solidFill>
                  <a:schemeClr val="accent5"/>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            "name": "Contoso Projects by Status",</a:t>
            </a:r>
          </a:p>
          <a:p>
            <a:pPr defTabSz="913994"/>
            <a:r>
              <a:rPr lang="en-US" sz="1078" dirty="0">
                <a:solidFill>
                  <a:schemeClr val="accent3"/>
                </a:solidFill>
                <a:latin typeface="Consolas" panose="020B0609020204030204" pitchFamily="49" charset="0"/>
                <a:ea typeface="Calibri" panose="020F0502020204030204" pitchFamily="34" charset="0"/>
              </a:rPr>
              <a:t>            "</a:t>
            </a:r>
            <a:r>
              <a:rPr lang="en-US" sz="1078" dirty="0" err="1">
                <a:solidFill>
                  <a:schemeClr val="accent3"/>
                </a:solidFill>
                <a:latin typeface="Consolas" panose="020B0609020204030204" pitchFamily="49" charset="0"/>
                <a:ea typeface="Calibri" panose="020F0502020204030204" pitchFamily="34" charset="0"/>
              </a:rPr>
              <a:t>viewFields</a:t>
            </a:r>
            <a:r>
              <a:rPr lang="en-US" sz="1078" dirty="0">
                <a:solidFill>
                  <a:schemeClr val="accent3"/>
                </a:solidFill>
                <a:latin typeface="Consolas" panose="020B0609020204030204" pitchFamily="49" charset="0"/>
                <a:ea typeface="Calibri" panose="020F0502020204030204" pitchFamily="34" charset="0"/>
              </a:rPr>
              <a:t>":</a:t>
            </a:r>
          </a:p>
          <a:p>
            <a:pPr defTabSz="913994"/>
            <a:r>
              <a:rPr lang="en-US" sz="1078" dirty="0">
                <a:solidFill>
                  <a:schemeClr val="accent3"/>
                </a:solidFill>
                <a:latin typeface="Consolas" panose="020B0609020204030204" pitchFamily="49" charset="0"/>
                <a:ea typeface="Calibri" panose="020F0502020204030204" pitchFamily="34" charset="0"/>
              </a:rPr>
              <a:t>...</a:t>
            </a:r>
          </a:p>
        </p:txBody>
      </p:sp>
      <p:grpSp>
        <p:nvGrpSpPr>
          <p:cNvPr id="9" name="Group 8">
            <a:extLst>
              <a:ext uri="{FF2B5EF4-FFF2-40B4-BE49-F238E27FC236}">
                <a16:creationId xmlns:a16="http://schemas.microsoft.com/office/drawing/2014/main" id="{963050B8-506F-427F-8324-A7FAD75F2289}"/>
              </a:ext>
            </a:extLst>
          </p:cNvPr>
          <p:cNvGrpSpPr/>
          <p:nvPr/>
        </p:nvGrpSpPr>
        <p:grpSpPr>
          <a:xfrm flipH="1">
            <a:off x="5274393" y="1431003"/>
            <a:ext cx="2705877" cy="877624"/>
            <a:chOff x="162613" y="2373312"/>
            <a:chExt cx="2795942" cy="895349"/>
          </a:xfrm>
        </p:grpSpPr>
        <p:sp>
          <p:nvSpPr>
            <p:cNvPr id="10" name="Rectangle 9">
              <a:extLst>
                <a:ext uri="{FF2B5EF4-FFF2-40B4-BE49-F238E27FC236}">
                  <a16:creationId xmlns:a16="http://schemas.microsoft.com/office/drawing/2014/main" id="{2A96A33A-2FB0-445E-A95B-40B62948B49E}"/>
                </a:ext>
              </a:extLst>
            </p:cNvPr>
            <p:cNvSpPr/>
            <p:nvPr/>
          </p:nvSpPr>
          <p:spPr>
            <a:xfrm>
              <a:off x="162613" y="2373312"/>
              <a:ext cx="2795942" cy="830730"/>
            </a:xfrm>
            <a:prstGeom prst="rect">
              <a:avLst/>
            </a:prstGeom>
          </p:spPr>
          <p:txBody>
            <a:bodyPr wrap="square">
              <a:spAutoFit/>
            </a:bodyPr>
            <a:lstStyle/>
            <a:p>
              <a:pPr defTabSz="896214">
                <a:defRPr/>
              </a:pPr>
              <a:r>
                <a:rPr lang="en-US" sz="1567" b="1" kern="0" dirty="0">
                  <a:solidFill>
                    <a:schemeClr val="tx1">
                      <a:lumMod val="85000"/>
                      <a:lumOff val="15000"/>
                    </a:schemeClr>
                  </a:solidFill>
                  <a:cs typeface="Segoe UI" panose="020B0502040204020203" pitchFamily="34" charset="0"/>
                </a:rPr>
                <a:t>Site Script: </a:t>
              </a:r>
              <a:r>
                <a:rPr lang="en-US" sz="1567" kern="0" dirty="0">
                  <a:solidFill>
                    <a:schemeClr val="accent1"/>
                  </a:solidFill>
                  <a:cs typeface="Segoe UI" panose="020B0502040204020203" pitchFamily="34" charset="0"/>
                </a:rPr>
                <a:t> JSON file of actions to be applied to the site post-creation</a:t>
              </a:r>
            </a:p>
          </p:txBody>
        </p:sp>
        <p:sp>
          <p:nvSpPr>
            <p:cNvPr id="11" name="Line Callout 2 (Accent Bar) 26">
              <a:extLst>
                <a:ext uri="{FF2B5EF4-FFF2-40B4-BE49-F238E27FC236}">
                  <a16:creationId xmlns:a16="http://schemas.microsoft.com/office/drawing/2014/main" id="{2FA55753-3390-4DCE-964F-DAA2D6D55A98}"/>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dirty="0">
                <a:solidFill>
                  <a:sysClr val="windowText" lastClr="000000"/>
                </a:solidFill>
              </a:endParaRPr>
            </a:p>
          </p:txBody>
        </p:sp>
      </p:grpSp>
      <p:grpSp>
        <p:nvGrpSpPr>
          <p:cNvPr id="12" name="Group 11">
            <a:extLst>
              <a:ext uri="{FF2B5EF4-FFF2-40B4-BE49-F238E27FC236}">
                <a16:creationId xmlns:a16="http://schemas.microsoft.com/office/drawing/2014/main" id="{E70D9B6B-A3A1-4FF4-987E-144F4850D0C5}"/>
              </a:ext>
            </a:extLst>
          </p:cNvPr>
          <p:cNvGrpSpPr/>
          <p:nvPr/>
        </p:nvGrpSpPr>
        <p:grpSpPr>
          <a:xfrm flipH="1">
            <a:off x="5274392" y="2874642"/>
            <a:ext cx="3062669" cy="970988"/>
            <a:chOff x="162612" y="2278062"/>
            <a:chExt cx="2795942" cy="990599"/>
          </a:xfrm>
        </p:grpSpPr>
        <p:sp>
          <p:nvSpPr>
            <p:cNvPr id="13" name="Rectangle 12">
              <a:extLst>
                <a:ext uri="{FF2B5EF4-FFF2-40B4-BE49-F238E27FC236}">
                  <a16:creationId xmlns:a16="http://schemas.microsoft.com/office/drawing/2014/main" id="{BEDD3A41-E380-42E3-B8F9-665DA5B28BED}"/>
                </a:ext>
              </a:extLst>
            </p:cNvPr>
            <p:cNvSpPr/>
            <p:nvPr/>
          </p:nvSpPr>
          <p:spPr>
            <a:xfrm>
              <a:off x="162612" y="2278062"/>
              <a:ext cx="2795942" cy="830730"/>
            </a:xfrm>
            <a:prstGeom prst="rect">
              <a:avLst/>
            </a:prstGeom>
          </p:spPr>
          <p:txBody>
            <a:bodyPr wrap="square">
              <a:spAutoFit/>
            </a:bodyPr>
            <a:lstStyle/>
            <a:p>
              <a:pPr defTabSz="896214">
                <a:defRPr/>
              </a:pPr>
              <a:r>
                <a:rPr lang="en-US" sz="1567" b="1" kern="0" dirty="0">
                  <a:solidFill>
                    <a:schemeClr val="tx1">
                      <a:lumMod val="85000"/>
                      <a:lumOff val="15000"/>
                    </a:schemeClr>
                  </a:solidFill>
                  <a:cs typeface="Segoe UI Light" panose="020B0502040204020203" pitchFamily="34" charset="0"/>
                </a:rPr>
                <a:t>Actions </a:t>
              </a:r>
              <a:r>
                <a:rPr lang="en-US" sz="1567" kern="0" dirty="0">
                  <a:solidFill>
                    <a:schemeClr val="accent1"/>
                  </a:solidFill>
                  <a:cs typeface="Segoe UI Light" panose="020B0502040204020203" pitchFamily="34" charset="0"/>
                </a:rPr>
                <a:t>can be concatenated in single file or multiple files can be used (and reused)</a:t>
              </a:r>
            </a:p>
          </p:txBody>
        </p:sp>
        <p:sp>
          <p:nvSpPr>
            <p:cNvPr id="14" name="Line Callout 2 (Accent Bar) 26">
              <a:extLst>
                <a:ext uri="{FF2B5EF4-FFF2-40B4-BE49-F238E27FC236}">
                  <a16:creationId xmlns:a16="http://schemas.microsoft.com/office/drawing/2014/main" id="{7DEF985B-6AD6-47A1-98E1-1F98688750AF}"/>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dirty="0">
                <a:solidFill>
                  <a:sysClr val="windowText" lastClr="000000"/>
                </a:solidFill>
              </a:endParaRPr>
            </a:p>
          </p:txBody>
        </p:sp>
      </p:grpSp>
      <p:sp>
        <p:nvSpPr>
          <p:cNvPr id="26" name="Rectangle 25">
            <a:extLst>
              <a:ext uri="{FF2B5EF4-FFF2-40B4-BE49-F238E27FC236}">
                <a16:creationId xmlns:a16="http://schemas.microsoft.com/office/drawing/2014/main" id="{A5E66053-2AD7-4ABE-B7DD-A80668B247DE}"/>
              </a:ext>
            </a:extLst>
          </p:cNvPr>
          <p:cNvSpPr/>
          <p:nvPr/>
        </p:nvSpPr>
        <p:spPr>
          <a:xfrm>
            <a:off x="5244837" y="4253598"/>
            <a:ext cx="6093580" cy="1779974"/>
          </a:xfrm>
          <a:prstGeom prst="rect">
            <a:avLst/>
          </a:prstGeom>
          <a:ln w="22225">
            <a:solidFill>
              <a:schemeClr val="accent6"/>
            </a:solidFill>
          </a:ln>
        </p:spPr>
        <p:txBody>
          <a:bodyPr>
            <a:spAutoFit/>
          </a:bodyPr>
          <a:lstStyle/>
          <a:p>
            <a:r>
              <a:rPr lang="en-US" sz="1371" dirty="0">
                <a:solidFill>
                  <a:schemeClr val="accent3"/>
                </a:solidFill>
                <a:latin typeface="Consolas" panose="020B0609020204030204" pitchFamily="49" charset="0"/>
              </a:rPr>
              <a:t>Add-</a:t>
            </a:r>
            <a:r>
              <a:rPr lang="en-US" sz="1371" dirty="0" err="1">
                <a:solidFill>
                  <a:schemeClr val="accent3"/>
                </a:solidFill>
                <a:latin typeface="Consolas" panose="020B0609020204030204" pitchFamily="49" charset="0"/>
              </a:rPr>
              <a:t>SPOSiteDesign</a:t>
            </a:r>
            <a:endParaRPr lang="en-US" sz="1371" dirty="0">
              <a:solidFill>
                <a:schemeClr val="accent3"/>
              </a:solidFill>
              <a:latin typeface="Consolas" panose="020B0609020204030204" pitchFamily="49" charset="0"/>
            </a:endParaRPr>
          </a:p>
          <a:p>
            <a:r>
              <a:rPr lang="en-US" sz="1371" dirty="0">
                <a:solidFill>
                  <a:schemeClr val="accent3"/>
                </a:solidFill>
                <a:latin typeface="Consolas" panose="020B0609020204030204" pitchFamily="49" charset="0"/>
              </a:rPr>
              <a:t>    -Title &lt;string&gt;</a:t>
            </a:r>
          </a:p>
          <a:p>
            <a:r>
              <a:rPr lang="en-US" sz="1371" dirty="0">
                <a:solidFill>
                  <a:schemeClr val="accent3"/>
                </a:solidFill>
                <a:latin typeface="Consolas" panose="020B0609020204030204" pitchFamily="49" charset="0"/>
              </a:rPr>
              <a:t>    -</a:t>
            </a:r>
            <a:r>
              <a:rPr lang="en-US" sz="1371" dirty="0" err="1">
                <a:solidFill>
                  <a:schemeClr val="accent3"/>
                </a:solidFill>
                <a:latin typeface="Consolas" panose="020B0609020204030204" pitchFamily="49" charset="0"/>
              </a:rPr>
              <a:t>WebTemplate</a:t>
            </a:r>
            <a:r>
              <a:rPr lang="en-US" sz="1371" dirty="0">
                <a:solidFill>
                  <a:schemeClr val="accent3"/>
                </a:solidFill>
                <a:latin typeface="Consolas" panose="020B0609020204030204" pitchFamily="49" charset="0"/>
              </a:rPr>
              <a:t> &lt;string&gt;</a:t>
            </a:r>
          </a:p>
          <a:p>
            <a:r>
              <a:rPr lang="en-US" sz="1371" dirty="0">
                <a:solidFill>
                  <a:schemeClr val="accent3"/>
                </a:solidFill>
                <a:latin typeface="Consolas" panose="020B0609020204030204" pitchFamily="49" charset="0"/>
              </a:rPr>
              <a:t>    -</a:t>
            </a:r>
            <a:r>
              <a:rPr lang="en-US" sz="1371" dirty="0" err="1">
                <a:solidFill>
                  <a:schemeClr val="accent3"/>
                </a:solidFill>
                <a:latin typeface="Consolas" panose="020B0609020204030204" pitchFamily="49" charset="0"/>
              </a:rPr>
              <a:t>SiteScripts</a:t>
            </a:r>
            <a:r>
              <a:rPr lang="en-US" sz="1371" dirty="0">
                <a:solidFill>
                  <a:schemeClr val="accent3"/>
                </a:solidFill>
                <a:latin typeface="Consolas" panose="020B0609020204030204" pitchFamily="49" charset="0"/>
              </a:rPr>
              <a:t> &lt;</a:t>
            </a:r>
            <a:r>
              <a:rPr lang="en-US" sz="1371" dirty="0" err="1">
                <a:solidFill>
                  <a:schemeClr val="accent3"/>
                </a:solidFill>
                <a:latin typeface="Consolas" panose="020B0609020204030204" pitchFamily="49" charset="0"/>
              </a:rPr>
              <a:t>SPOSiteScriptPipeBind</a:t>
            </a:r>
            <a:r>
              <a:rPr lang="en-US" sz="1371" dirty="0">
                <a:solidFill>
                  <a:schemeClr val="accent3"/>
                </a:solidFill>
                <a:latin typeface="Consolas" panose="020B0609020204030204" pitchFamily="49" charset="0"/>
              </a:rPr>
              <a:t>[]&gt;</a:t>
            </a:r>
          </a:p>
          <a:p>
            <a:r>
              <a:rPr lang="en-US" sz="1371" dirty="0">
                <a:solidFill>
                  <a:schemeClr val="accent3"/>
                </a:solidFill>
                <a:latin typeface="Consolas" panose="020B0609020204030204" pitchFamily="49" charset="0"/>
              </a:rPr>
              <a:t>    [-Description &lt;string&gt;]</a:t>
            </a:r>
          </a:p>
          <a:p>
            <a:r>
              <a:rPr lang="en-US" sz="1371" dirty="0">
                <a:solidFill>
                  <a:schemeClr val="accent3"/>
                </a:solidFill>
                <a:latin typeface="Consolas" panose="020B0609020204030204" pitchFamily="49" charset="0"/>
              </a:rPr>
              <a:t>    [-</a:t>
            </a:r>
            <a:r>
              <a:rPr lang="en-US" sz="1371" dirty="0" err="1">
                <a:solidFill>
                  <a:schemeClr val="accent3"/>
                </a:solidFill>
                <a:latin typeface="Consolas" panose="020B0609020204030204" pitchFamily="49" charset="0"/>
              </a:rPr>
              <a:t>PreviewImageUrl</a:t>
            </a:r>
            <a:r>
              <a:rPr lang="en-US" sz="1371" dirty="0">
                <a:solidFill>
                  <a:schemeClr val="accent3"/>
                </a:solidFill>
                <a:latin typeface="Consolas" panose="020B0609020204030204" pitchFamily="49" charset="0"/>
              </a:rPr>
              <a:t> &lt;string&gt;]</a:t>
            </a:r>
          </a:p>
          <a:p>
            <a:r>
              <a:rPr lang="en-US" sz="1371" dirty="0">
                <a:solidFill>
                  <a:schemeClr val="accent3"/>
                </a:solidFill>
                <a:latin typeface="Consolas" panose="020B0609020204030204" pitchFamily="49" charset="0"/>
              </a:rPr>
              <a:t>    [-</a:t>
            </a:r>
            <a:r>
              <a:rPr lang="en-US" sz="1371" dirty="0" err="1">
                <a:solidFill>
                  <a:schemeClr val="accent3"/>
                </a:solidFill>
                <a:latin typeface="Consolas" panose="020B0609020204030204" pitchFamily="49" charset="0"/>
              </a:rPr>
              <a:t>PreviewImageAltText</a:t>
            </a:r>
            <a:r>
              <a:rPr lang="en-US" sz="1371" dirty="0">
                <a:solidFill>
                  <a:schemeClr val="accent3"/>
                </a:solidFill>
                <a:latin typeface="Consolas" panose="020B0609020204030204" pitchFamily="49" charset="0"/>
              </a:rPr>
              <a:t> &lt;string&gt;]</a:t>
            </a:r>
          </a:p>
          <a:p>
            <a:r>
              <a:rPr lang="en-US" sz="1371" dirty="0">
                <a:solidFill>
                  <a:schemeClr val="accent3"/>
                </a:solidFill>
                <a:latin typeface="Consolas" panose="020B0609020204030204" pitchFamily="49" charset="0"/>
              </a:rPr>
              <a:t>    [-</a:t>
            </a:r>
            <a:r>
              <a:rPr lang="en-US" sz="1371" dirty="0" err="1">
                <a:solidFill>
                  <a:schemeClr val="accent3"/>
                </a:solidFill>
                <a:latin typeface="Consolas" panose="020B0609020204030204" pitchFamily="49" charset="0"/>
              </a:rPr>
              <a:t>IsDefault</a:t>
            </a:r>
            <a:r>
              <a:rPr lang="en-US" sz="1371" dirty="0">
                <a:solidFill>
                  <a:schemeClr val="accent3"/>
                </a:solidFill>
                <a:latin typeface="Consolas" panose="020B0609020204030204" pitchFamily="49" charset="0"/>
              </a:rPr>
              <a:t>] </a:t>
            </a:r>
          </a:p>
        </p:txBody>
      </p:sp>
      <p:grpSp>
        <p:nvGrpSpPr>
          <p:cNvPr id="27" name="Group 26">
            <a:extLst>
              <a:ext uri="{FF2B5EF4-FFF2-40B4-BE49-F238E27FC236}">
                <a16:creationId xmlns:a16="http://schemas.microsoft.com/office/drawing/2014/main" id="{BA4B6B80-402F-447D-92E6-144FB979EC95}"/>
              </a:ext>
            </a:extLst>
          </p:cNvPr>
          <p:cNvGrpSpPr/>
          <p:nvPr/>
        </p:nvGrpSpPr>
        <p:grpSpPr>
          <a:xfrm flipH="1">
            <a:off x="8962440" y="3134785"/>
            <a:ext cx="2810918" cy="1076552"/>
            <a:chOff x="162612" y="2278062"/>
            <a:chExt cx="2795942" cy="1098295"/>
          </a:xfrm>
        </p:grpSpPr>
        <p:sp>
          <p:nvSpPr>
            <p:cNvPr id="28" name="Rectangle 27">
              <a:extLst>
                <a:ext uri="{FF2B5EF4-FFF2-40B4-BE49-F238E27FC236}">
                  <a16:creationId xmlns:a16="http://schemas.microsoft.com/office/drawing/2014/main" id="{EC142EAA-3C89-4FC4-A6EF-12FCF2C32223}"/>
                </a:ext>
              </a:extLst>
            </p:cNvPr>
            <p:cNvSpPr/>
            <p:nvPr/>
          </p:nvSpPr>
          <p:spPr>
            <a:xfrm>
              <a:off x="162612" y="2278062"/>
              <a:ext cx="2795942" cy="1098295"/>
            </a:xfrm>
            <a:prstGeom prst="rect">
              <a:avLst/>
            </a:prstGeom>
          </p:spPr>
          <p:txBody>
            <a:bodyPr wrap="square">
              <a:spAutoFit/>
            </a:bodyPr>
            <a:lstStyle/>
            <a:p>
              <a:pPr defTabSz="896214">
                <a:defRPr/>
              </a:pPr>
              <a:r>
                <a:rPr lang="en-US" sz="1567" b="1" kern="0" dirty="0">
                  <a:solidFill>
                    <a:schemeClr val="tx1">
                      <a:lumMod val="85000"/>
                      <a:lumOff val="15000"/>
                    </a:schemeClr>
                  </a:solidFill>
                  <a:cs typeface="Segoe UI Light" panose="020B0502040204020203" pitchFamily="34" charset="0"/>
                </a:rPr>
                <a:t>Site Design </a:t>
              </a:r>
              <a:r>
                <a:rPr lang="en-US" sz="1567" kern="0" dirty="0">
                  <a:solidFill>
                    <a:schemeClr val="accent1"/>
                  </a:solidFill>
                  <a:cs typeface="Segoe UI Light" panose="020B0502040204020203" pitchFamily="34" charset="0"/>
                </a:rPr>
                <a:t>attributes designate display characteristics and target template</a:t>
              </a:r>
            </a:p>
          </p:txBody>
        </p:sp>
        <p:sp>
          <p:nvSpPr>
            <p:cNvPr id="29" name="Line Callout 2 (Accent Bar) 26">
              <a:extLst>
                <a:ext uri="{FF2B5EF4-FFF2-40B4-BE49-F238E27FC236}">
                  <a16:creationId xmlns:a16="http://schemas.microsoft.com/office/drawing/2014/main" id="{44C5D53F-0FAD-46D3-A459-4B9985E2E27C}"/>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122984"/>
                <a:gd name="adj6" fmla="val -51699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dirty="0">
                <a:solidFill>
                  <a:sysClr val="windowText" lastClr="000000"/>
                </a:solidFill>
              </a:endParaRPr>
            </a:p>
          </p:txBody>
        </p:sp>
      </p:grpSp>
      <p:sp>
        <p:nvSpPr>
          <p:cNvPr id="15" name="Rectangle 14">
            <a:extLst>
              <a:ext uri="{FF2B5EF4-FFF2-40B4-BE49-F238E27FC236}">
                <a16:creationId xmlns:a16="http://schemas.microsoft.com/office/drawing/2014/main" id="{0F863B64-1BEF-487E-9AEF-CE0F9C28726C}"/>
              </a:ext>
            </a:extLst>
          </p:cNvPr>
          <p:cNvSpPr/>
          <p:nvPr/>
        </p:nvSpPr>
        <p:spPr>
          <a:xfrm>
            <a:off x="8337062" y="1431003"/>
            <a:ext cx="3363606" cy="1056042"/>
          </a:xfrm>
          <a:prstGeom prst="rect">
            <a:avLst/>
          </a:prstGeom>
          <a:ln w="22225">
            <a:solidFill>
              <a:schemeClr val="accent6"/>
            </a:solidFill>
          </a:ln>
        </p:spPr>
        <p:txBody>
          <a:bodyPr wrap="square">
            <a:spAutoFit/>
          </a:bodyPr>
          <a:lstStyle/>
          <a:p>
            <a:r>
              <a:rPr lang="en-US" sz="1568" u="sng" dirty="0">
                <a:solidFill>
                  <a:schemeClr val="accent1"/>
                </a:solidFill>
              </a:rPr>
              <a:t>Limits (as of May 2018)</a:t>
            </a:r>
          </a:p>
          <a:p>
            <a:pPr marL="285695" indent="-285695">
              <a:buFont typeface="Arial" panose="020B0604020202020204" pitchFamily="34" charset="0"/>
              <a:buChar char="•"/>
            </a:pPr>
            <a:r>
              <a:rPr lang="en-US" sz="1568" dirty="0">
                <a:solidFill>
                  <a:schemeClr val="accent1"/>
                </a:solidFill>
              </a:rPr>
              <a:t>100 site scripts and site designs</a:t>
            </a:r>
          </a:p>
          <a:p>
            <a:pPr marL="285695" indent="-285695">
              <a:buFont typeface="Arial" panose="020B0604020202020204" pitchFamily="34" charset="0"/>
              <a:buChar char="•"/>
            </a:pPr>
            <a:r>
              <a:rPr lang="en-US" sz="1568" dirty="0">
                <a:solidFill>
                  <a:schemeClr val="accent1"/>
                </a:solidFill>
              </a:rPr>
              <a:t>30 cumulative actions and/or 30K character limit / site design </a:t>
            </a:r>
          </a:p>
        </p:txBody>
      </p:sp>
    </p:spTree>
    <p:extLst>
      <p:ext uri="{BB962C8B-B14F-4D97-AF65-F5344CB8AC3E}">
        <p14:creationId xmlns:p14="http://schemas.microsoft.com/office/powerpoint/2010/main" val="29485130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C03FC2-4ADC-42E4-AFC0-ED3C905B720C}"/>
              </a:ext>
            </a:extLst>
          </p:cNvPr>
          <p:cNvSpPr>
            <a:spLocks noGrp="1"/>
          </p:cNvSpPr>
          <p:nvPr>
            <p:ph type="title"/>
          </p:nvPr>
        </p:nvSpPr>
        <p:spPr>
          <a:xfrm>
            <a:off x="269241" y="289957"/>
            <a:ext cx="11655840" cy="553998"/>
          </a:xfrm>
        </p:spPr>
        <p:txBody>
          <a:bodyPr/>
          <a:lstStyle/>
          <a:p>
            <a:r>
              <a:rPr lang="en-US" dirty="0"/>
              <a:t>Available Site Script Actions </a:t>
            </a:r>
            <a:r>
              <a:rPr lang="en-US" i="1" dirty="0">
                <a:solidFill>
                  <a:schemeClr val="accent3"/>
                </a:solidFill>
              </a:rPr>
              <a:t>right now</a:t>
            </a:r>
            <a:endParaRPr lang="en-US" i="1" dirty="0"/>
          </a:p>
        </p:txBody>
      </p:sp>
      <p:sp>
        <p:nvSpPr>
          <p:cNvPr id="15" name="Text Placeholder 13">
            <a:extLst>
              <a:ext uri="{FF2B5EF4-FFF2-40B4-BE49-F238E27FC236}">
                <a16:creationId xmlns:a16="http://schemas.microsoft.com/office/drawing/2014/main" id="{7B47F23E-66A7-4155-91B6-B802978F5997}"/>
              </a:ext>
            </a:extLst>
          </p:cNvPr>
          <p:cNvSpPr txBox="1">
            <a:spLocks/>
          </p:cNvSpPr>
          <p:nvPr/>
        </p:nvSpPr>
        <p:spPr>
          <a:xfrm>
            <a:off x="865" y="5663471"/>
            <a:ext cx="12190271" cy="433852"/>
          </a:xfrm>
          <a:prstGeom prst="rect">
            <a:avLst/>
          </a:prstGeom>
        </p:spPr>
        <p:txBody>
          <a:bodyPr vert="horz" wrap="square" lIns="146263" tIns="91414" rIns="146263" bIns="91414"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tx2"/>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745"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solidFill>
                  <a:schemeClr val="tx1">
                    <a:lumMod val="60000"/>
                    <a:lumOff val="40000"/>
                  </a:schemeClr>
                </a:solidFill>
                <a:latin typeface="+mn-lt"/>
              </a:rPr>
              <a:t>JSON Schema:</a:t>
            </a:r>
            <a:r>
              <a:rPr lang="en-US" sz="1765" dirty="0">
                <a:solidFill>
                  <a:schemeClr val="tx1">
                    <a:lumMod val="60000"/>
                    <a:lumOff val="40000"/>
                  </a:schemeClr>
                </a:solidFill>
              </a:rPr>
              <a:t> </a:t>
            </a:r>
            <a:r>
              <a:rPr lang="en-US" sz="1765" dirty="0">
                <a:solidFill>
                  <a:schemeClr val="tx1">
                    <a:lumMod val="60000"/>
                    <a:lumOff val="40000"/>
                  </a:schemeClr>
                </a:solidFill>
                <a:hlinkClick r:id="rId3"/>
              </a:rPr>
              <a:t>https://docs.microsoft.com/en-us/sharepoint/dev/declarative-customization/site-design-json-schema</a:t>
            </a:r>
            <a:r>
              <a:rPr lang="en-US" sz="1765" dirty="0">
                <a:solidFill>
                  <a:schemeClr val="tx1">
                    <a:lumMod val="60000"/>
                    <a:lumOff val="40000"/>
                  </a:schemeClr>
                </a:solidFill>
              </a:rPr>
              <a:t> </a:t>
            </a:r>
          </a:p>
        </p:txBody>
      </p:sp>
      <p:sp>
        <p:nvSpPr>
          <p:cNvPr id="19" name="Rectangle 18">
            <a:extLst>
              <a:ext uri="{FF2B5EF4-FFF2-40B4-BE49-F238E27FC236}">
                <a16:creationId xmlns:a16="http://schemas.microsoft.com/office/drawing/2014/main" id="{35099499-CFCC-4583-B284-0DD4EE4D6A9B}"/>
              </a:ext>
            </a:extLst>
          </p:cNvPr>
          <p:cNvSpPr/>
          <p:nvPr/>
        </p:nvSpPr>
        <p:spPr>
          <a:xfrm>
            <a:off x="266920" y="1189494"/>
            <a:ext cx="3634824" cy="4395396"/>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79208" tIns="358417" rIns="179208" rtlCol="0" anchor="t" anchorCtr="0"/>
          <a:lstStyle/>
          <a:p>
            <a:pPr marL="111984" defTabSz="913788">
              <a:defRPr/>
            </a:pPr>
            <a:r>
              <a:rPr lang="en-US" sz="2353" kern="0" dirty="0">
                <a:solidFill>
                  <a:srgbClr val="737373"/>
                </a:solidFill>
                <a:latin typeface="Segoe UI Semilight"/>
                <a:cs typeface="Segoe UI" panose="020B0502040204020203" pitchFamily="34" charset="0"/>
              </a:rPr>
              <a:t>Site Settings</a:t>
            </a:r>
            <a:endParaRPr lang="en-US" sz="2353" kern="0" dirty="0">
              <a:solidFill>
                <a:srgbClr val="737373"/>
              </a:solidFill>
              <a:latin typeface="Segoe UI Semilight"/>
              <a:cs typeface="Segoe UI Light" panose="020B0502040204020203" pitchFamily="34" charset="0"/>
            </a:endParaRPr>
          </a:p>
        </p:txBody>
      </p:sp>
      <p:sp>
        <p:nvSpPr>
          <p:cNvPr id="20" name="Rectangle 19">
            <a:extLst>
              <a:ext uri="{FF2B5EF4-FFF2-40B4-BE49-F238E27FC236}">
                <a16:creationId xmlns:a16="http://schemas.microsoft.com/office/drawing/2014/main" id="{779A39D2-EF31-4EB7-9529-F5A193C046EC}"/>
              </a:ext>
            </a:extLst>
          </p:cNvPr>
          <p:cNvSpPr/>
          <p:nvPr/>
        </p:nvSpPr>
        <p:spPr>
          <a:xfrm>
            <a:off x="138204" y="2248138"/>
            <a:ext cx="3698312" cy="2022605"/>
          </a:xfrm>
          <a:prstGeom prst="rect">
            <a:avLst/>
          </a:prstGeom>
          <a:noFill/>
          <a:ln>
            <a:noFill/>
          </a:ln>
        </p:spPr>
        <p:txBody>
          <a:bodyPr wrap="square" lIns="179208" rIns="179208">
            <a:spAutoFit/>
          </a:bodyPr>
          <a:lstStyle/>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addPrincipalToSPGroup</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addNavLink</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applyTheme</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setSiteLogo</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setRegionalSettings</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setSiteExternalSharingCapability</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triggerFlow</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joinHubSite</a:t>
            </a:r>
            <a:endParaRPr lang="en-US" sz="1568" kern="0" dirty="0">
              <a:solidFill>
                <a:srgbClr val="737373"/>
              </a:solidFill>
              <a:latin typeface="Segoe UI Semilight"/>
              <a:cs typeface="Segoe UI Light" panose="020B0502040204020203" pitchFamily="34" charset="0"/>
            </a:endParaRPr>
          </a:p>
        </p:txBody>
      </p:sp>
      <p:cxnSp>
        <p:nvCxnSpPr>
          <p:cNvPr id="21" name="Straight Connector 20">
            <a:extLst>
              <a:ext uri="{FF2B5EF4-FFF2-40B4-BE49-F238E27FC236}">
                <a16:creationId xmlns:a16="http://schemas.microsoft.com/office/drawing/2014/main" id="{7106B4FC-7D4D-48FC-A80A-A22B20384B61}"/>
              </a:ext>
            </a:extLst>
          </p:cNvPr>
          <p:cNvCxnSpPr>
            <a:cxnSpLocks/>
          </p:cNvCxnSpPr>
          <p:nvPr/>
        </p:nvCxnSpPr>
        <p:spPr>
          <a:xfrm flipH="1">
            <a:off x="345203" y="2029365"/>
            <a:ext cx="2610691" cy="11325"/>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C40236-B734-4EA8-A0D3-30EC182E61BF}"/>
              </a:ext>
            </a:extLst>
          </p:cNvPr>
          <p:cNvSpPr/>
          <p:nvPr/>
        </p:nvSpPr>
        <p:spPr>
          <a:xfrm>
            <a:off x="4199042" y="1189494"/>
            <a:ext cx="3815975" cy="4395396"/>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79208" tIns="358417" rIns="179208" rtlCol="0" anchor="t" anchorCtr="0"/>
          <a:lstStyle/>
          <a:p>
            <a:pPr marL="111984" defTabSz="913788">
              <a:defRPr/>
            </a:pPr>
            <a:r>
              <a:rPr lang="en-US" sz="2353" kern="0" dirty="0">
                <a:solidFill>
                  <a:srgbClr val="737373"/>
                </a:solidFill>
                <a:latin typeface="Segoe UI Semilight"/>
                <a:cs typeface="Segoe UI" panose="020B0502040204020203" pitchFamily="34" charset="0"/>
              </a:rPr>
              <a:t>SharePoint Components</a:t>
            </a:r>
            <a:endParaRPr lang="en-US" sz="2353" kern="0" dirty="0">
              <a:solidFill>
                <a:srgbClr val="737373"/>
              </a:solidFill>
              <a:latin typeface="Segoe UI Semilight"/>
              <a:cs typeface="Segoe UI Light" panose="020B0502040204020203" pitchFamily="34" charset="0"/>
            </a:endParaRPr>
          </a:p>
        </p:txBody>
      </p:sp>
      <p:cxnSp>
        <p:nvCxnSpPr>
          <p:cNvPr id="24" name="Straight Connector 23">
            <a:extLst>
              <a:ext uri="{FF2B5EF4-FFF2-40B4-BE49-F238E27FC236}">
                <a16:creationId xmlns:a16="http://schemas.microsoft.com/office/drawing/2014/main" id="{22B8CA20-B513-41EA-B802-7DA429797426}"/>
              </a:ext>
            </a:extLst>
          </p:cNvPr>
          <p:cNvCxnSpPr>
            <a:cxnSpLocks/>
          </p:cNvCxnSpPr>
          <p:nvPr/>
        </p:nvCxnSpPr>
        <p:spPr>
          <a:xfrm flipH="1">
            <a:off x="4651326" y="2029365"/>
            <a:ext cx="2610746" cy="11325"/>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1B9B34D-9196-4798-8A9A-D366BD1C929E}"/>
              </a:ext>
            </a:extLst>
          </p:cNvPr>
          <p:cNvSpPr/>
          <p:nvPr/>
        </p:nvSpPr>
        <p:spPr>
          <a:xfrm>
            <a:off x="8312314" y="1189494"/>
            <a:ext cx="3641083" cy="4395396"/>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79208" tIns="358417" rIns="179208" rtlCol="0" anchor="t" anchorCtr="0"/>
          <a:lstStyle/>
          <a:p>
            <a:pPr marL="111984" defTabSz="913788">
              <a:defRPr/>
            </a:pPr>
            <a:r>
              <a:rPr lang="en-US" sz="2353" kern="0" dirty="0">
                <a:solidFill>
                  <a:srgbClr val="737373"/>
                </a:solidFill>
                <a:latin typeface="Segoe UI Semilight"/>
                <a:cs typeface="Segoe UI" panose="020B0502040204020203" pitchFamily="34" charset="0"/>
              </a:rPr>
              <a:t>Apps &amp; Solutions</a:t>
            </a:r>
            <a:endParaRPr lang="en-US" sz="2353" kern="0" dirty="0">
              <a:solidFill>
                <a:srgbClr val="737373"/>
              </a:solidFill>
              <a:latin typeface="Segoe UI Semilight"/>
              <a:cs typeface="Segoe UI Light" panose="020B0502040204020203" pitchFamily="34" charset="0"/>
            </a:endParaRPr>
          </a:p>
        </p:txBody>
      </p:sp>
      <p:cxnSp>
        <p:nvCxnSpPr>
          <p:cNvPr id="26" name="Straight Connector 25">
            <a:extLst>
              <a:ext uri="{FF2B5EF4-FFF2-40B4-BE49-F238E27FC236}">
                <a16:creationId xmlns:a16="http://schemas.microsoft.com/office/drawing/2014/main" id="{7DACE606-72F3-4A21-A923-60CE1C674587}"/>
              </a:ext>
            </a:extLst>
          </p:cNvPr>
          <p:cNvCxnSpPr>
            <a:cxnSpLocks/>
          </p:cNvCxnSpPr>
          <p:nvPr/>
        </p:nvCxnSpPr>
        <p:spPr>
          <a:xfrm flipH="1">
            <a:off x="8571746" y="2018039"/>
            <a:ext cx="2610746" cy="11325"/>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87454B8-C697-4DB4-8F94-8FD56BF14F3D}"/>
              </a:ext>
            </a:extLst>
          </p:cNvPr>
          <p:cNvSpPr/>
          <p:nvPr/>
        </p:nvSpPr>
        <p:spPr>
          <a:xfrm>
            <a:off x="4428485" y="2242711"/>
            <a:ext cx="3357086" cy="3228471"/>
          </a:xfrm>
          <a:prstGeom prst="rect">
            <a:avLst/>
          </a:prstGeom>
          <a:noFill/>
          <a:ln>
            <a:noFill/>
          </a:ln>
        </p:spPr>
        <p:txBody>
          <a:bodyPr wrap="square" lIns="179208" rIns="179208">
            <a:spAutoFit/>
          </a:bodyPr>
          <a:lstStyle/>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createSPList</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addSPField</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deleteSPField</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addSPFieldXml</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createSiteColumn</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createSiteColumnXml</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addSiteColumn</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addContentType</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createContentType</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removeContentType</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addSPView</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removeSPView</a:t>
            </a:r>
            <a:endParaRPr lang="en-US" sz="1568"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568" kern="0" dirty="0" err="1">
                <a:solidFill>
                  <a:srgbClr val="737373"/>
                </a:solidFill>
                <a:latin typeface="Segoe UI Semilight"/>
                <a:cs typeface="Segoe UI Light" panose="020B0502040204020203" pitchFamily="34" charset="0"/>
              </a:rPr>
              <a:t>setSPFieldCustomFormatter</a:t>
            </a:r>
            <a:endParaRPr lang="en-US" sz="1568" kern="0" dirty="0">
              <a:solidFill>
                <a:srgbClr val="737373"/>
              </a:solidFill>
              <a:latin typeface="Segoe UI Semilight"/>
              <a:cs typeface="Segoe UI Light" panose="020B0502040204020203" pitchFamily="34" charset="0"/>
            </a:endParaRPr>
          </a:p>
        </p:txBody>
      </p:sp>
      <p:sp>
        <p:nvSpPr>
          <p:cNvPr id="31" name="Rectangle 30">
            <a:extLst>
              <a:ext uri="{FF2B5EF4-FFF2-40B4-BE49-F238E27FC236}">
                <a16:creationId xmlns:a16="http://schemas.microsoft.com/office/drawing/2014/main" id="{58A1DD6B-5A4D-40B0-AFB1-AF8D754F3553}"/>
              </a:ext>
            </a:extLst>
          </p:cNvPr>
          <p:cNvSpPr/>
          <p:nvPr/>
        </p:nvSpPr>
        <p:spPr>
          <a:xfrm>
            <a:off x="8476598" y="2292148"/>
            <a:ext cx="3447656" cy="1506368"/>
          </a:xfrm>
          <a:prstGeom prst="rect">
            <a:avLst/>
          </a:prstGeom>
          <a:noFill/>
          <a:ln>
            <a:noFill/>
          </a:ln>
        </p:spPr>
        <p:txBody>
          <a:bodyPr wrap="square" lIns="179208" rIns="179208">
            <a:spAutoFit/>
          </a:bodyPr>
          <a:lstStyle/>
          <a:p>
            <a:pPr marL="391996" indent="-280013" defTabSz="913788">
              <a:buFont typeface="Arial" panose="020B0604020202020204" pitchFamily="34" charset="0"/>
              <a:buChar char="•"/>
              <a:defRPr/>
            </a:pPr>
            <a:r>
              <a:rPr lang="en-US" sz="1600" kern="0" dirty="0" err="1">
                <a:solidFill>
                  <a:srgbClr val="737373"/>
                </a:solidFill>
                <a:latin typeface="Segoe UI Semilight"/>
                <a:cs typeface="Segoe UI Light" panose="020B0502040204020203" pitchFamily="34" charset="0"/>
              </a:rPr>
              <a:t>installSolution</a:t>
            </a:r>
            <a:endParaRPr lang="en-US" sz="1600" kern="0" dirty="0">
              <a:solidFill>
                <a:srgbClr val="737373"/>
              </a:solidFill>
              <a:latin typeface="Segoe UI Semilight"/>
              <a:cs typeface="Segoe UI Light" panose="020B0502040204020203" pitchFamily="34" charset="0"/>
            </a:endParaRPr>
          </a:p>
          <a:p>
            <a:pPr marL="391996" indent="-280013" defTabSz="913788">
              <a:buFont typeface="Arial" panose="020B0604020202020204" pitchFamily="34" charset="0"/>
              <a:buChar char="•"/>
              <a:defRPr/>
            </a:pPr>
            <a:r>
              <a:rPr lang="en-US" sz="1600" kern="0" dirty="0" err="1">
                <a:solidFill>
                  <a:srgbClr val="737373"/>
                </a:solidFill>
                <a:latin typeface="Segoe UI Semilight"/>
                <a:cs typeface="Segoe UI Light" panose="020B0502040204020203" pitchFamily="34" charset="0"/>
              </a:rPr>
              <a:t>SPFx</a:t>
            </a:r>
            <a:r>
              <a:rPr lang="en-US" sz="1600" kern="0" dirty="0">
                <a:solidFill>
                  <a:srgbClr val="737373"/>
                </a:solidFill>
                <a:latin typeface="Segoe UI Semilight"/>
                <a:cs typeface="Segoe UI Light" panose="020B0502040204020203" pitchFamily="34" charset="0"/>
              </a:rPr>
              <a:t> Extension support! </a:t>
            </a:r>
          </a:p>
          <a:p>
            <a:pPr marL="849109" lvl="1" indent="-280013" defTabSz="913788">
              <a:buFont typeface="Arial" panose="020B0604020202020204" pitchFamily="34" charset="0"/>
              <a:buChar char="•"/>
              <a:defRPr/>
            </a:pPr>
            <a:r>
              <a:rPr lang="en-US" sz="1200" kern="0" dirty="0" err="1">
                <a:solidFill>
                  <a:srgbClr val="737373"/>
                </a:solidFill>
                <a:latin typeface="Segoe UI Semilight"/>
                <a:cs typeface="Segoe UI Light" panose="020B0502040204020203" pitchFamily="34" charset="0"/>
              </a:rPr>
              <a:t>associateExtension</a:t>
            </a:r>
            <a:endParaRPr lang="en-US" sz="1200" kern="0" dirty="0">
              <a:solidFill>
                <a:srgbClr val="737373"/>
              </a:solidFill>
              <a:latin typeface="Segoe UI Semilight"/>
              <a:cs typeface="Segoe UI Light" panose="020B0502040204020203" pitchFamily="34" charset="0"/>
            </a:endParaRPr>
          </a:p>
          <a:p>
            <a:pPr marL="849109" lvl="1" indent="-280013" defTabSz="913788">
              <a:buFont typeface="Arial" panose="020B0604020202020204" pitchFamily="34" charset="0"/>
              <a:buChar char="•"/>
              <a:defRPr/>
            </a:pPr>
            <a:r>
              <a:rPr lang="en-US" sz="1200" kern="0" dirty="0" err="1">
                <a:solidFill>
                  <a:srgbClr val="737373"/>
                </a:solidFill>
                <a:latin typeface="Segoe UI Semilight"/>
                <a:cs typeface="Segoe UI Light" panose="020B0502040204020203" pitchFamily="34" charset="0"/>
              </a:rPr>
              <a:t>associateListViewCommandSet</a:t>
            </a:r>
            <a:endParaRPr lang="en-US" sz="1200" kern="0" dirty="0">
              <a:solidFill>
                <a:srgbClr val="737373"/>
              </a:solidFill>
              <a:latin typeface="Segoe UI Semilight"/>
              <a:cs typeface="Segoe UI Light" panose="020B0502040204020203" pitchFamily="34" charset="0"/>
            </a:endParaRPr>
          </a:p>
          <a:p>
            <a:pPr marL="849109" lvl="1" indent="-280013" defTabSz="913788">
              <a:buFont typeface="Arial" panose="020B0604020202020204" pitchFamily="34" charset="0"/>
              <a:buChar char="•"/>
              <a:defRPr/>
            </a:pPr>
            <a:r>
              <a:rPr lang="en-US" sz="1200" kern="0" dirty="0" err="1">
                <a:solidFill>
                  <a:srgbClr val="737373"/>
                </a:solidFill>
                <a:latin typeface="Segoe UI Semilight"/>
                <a:cs typeface="Segoe UI Light" panose="020B0502040204020203" pitchFamily="34" charset="0"/>
              </a:rPr>
              <a:t>associateFieldCustomizer</a:t>
            </a:r>
            <a:r>
              <a:rPr lang="en-US" sz="1200" kern="0" dirty="0">
                <a:solidFill>
                  <a:srgbClr val="737373"/>
                </a:solidFill>
                <a:latin typeface="Segoe UI Semilight"/>
                <a:cs typeface="Segoe UI Light" panose="020B0502040204020203" pitchFamily="34" charset="0"/>
              </a:rPr>
              <a:t> </a:t>
            </a:r>
          </a:p>
          <a:p>
            <a:pPr marL="849109" lvl="1" indent="-280013" defTabSz="913788">
              <a:buFont typeface="Arial" panose="020B0604020202020204" pitchFamily="34" charset="0"/>
              <a:buChar char="•"/>
              <a:defRPr/>
            </a:pPr>
            <a:endParaRPr lang="en-US" sz="1200" kern="0" dirty="0">
              <a:solidFill>
                <a:srgbClr val="737373"/>
              </a:solidFill>
              <a:latin typeface="Segoe UI Semilight"/>
              <a:cs typeface="Segoe UI Light" panose="020B0502040204020203" pitchFamily="34" charset="0"/>
            </a:endParaRPr>
          </a:p>
          <a:p>
            <a:pPr marL="569096" lvl="1" defTabSz="913788">
              <a:defRPr/>
            </a:pPr>
            <a:endParaRPr lang="en-US" sz="1200" kern="0" dirty="0">
              <a:solidFill>
                <a:srgbClr val="737373"/>
              </a:solidFill>
              <a:latin typeface="Segoe UI Semilight"/>
              <a:cs typeface="Segoe UI Light" panose="020B0502040204020203" pitchFamily="34" charset="0"/>
            </a:endParaRPr>
          </a:p>
        </p:txBody>
      </p:sp>
      <p:sp>
        <p:nvSpPr>
          <p:cNvPr id="17" name="Oval 16">
            <a:extLst>
              <a:ext uri="{FF2B5EF4-FFF2-40B4-BE49-F238E27FC236}">
                <a16:creationId xmlns:a16="http://schemas.microsoft.com/office/drawing/2014/main" id="{5BDE4470-E9DF-4A7B-96B9-13DFC25CE88F}"/>
              </a:ext>
            </a:extLst>
          </p:cNvPr>
          <p:cNvSpPr/>
          <p:nvPr/>
        </p:nvSpPr>
        <p:spPr bwMode="auto">
          <a:xfrm>
            <a:off x="7449808" y="997727"/>
            <a:ext cx="773687" cy="74680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pic>
        <p:nvPicPr>
          <p:cNvPr id="18" name="Graphic 17" descr="Checklist">
            <a:extLst>
              <a:ext uri="{FF2B5EF4-FFF2-40B4-BE49-F238E27FC236}">
                <a16:creationId xmlns:a16="http://schemas.microsoft.com/office/drawing/2014/main" id="{E7AF634A-0F9A-4830-B8F2-4ED77393344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08997" y="1067361"/>
            <a:ext cx="621708" cy="600110"/>
          </a:xfrm>
          <a:prstGeom prst="rect">
            <a:avLst/>
          </a:prstGeom>
        </p:spPr>
      </p:pic>
      <p:sp>
        <p:nvSpPr>
          <p:cNvPr id="28" name="Oval 27">
            <a:extLst>
              <a:ext uri="{FF2B5EF4-FFF2-40B4-BE49-F238E27FC236}">
                <a16:creationId xmlns:a16="http://schemas.microsoft.com/office/drawing/2014/main" id="{FCDF47CB-827F-4638-8282-0C58544E6BD2}"/>
              </a:ext>
            </a:extLst>
          </p:cNvPr>
          <p:cNvSpPr/>
          <p:nvPr/>
        </p:nvSpPr>
        <p:spPr bwMode="auto">
          <a:xfrm>
            <a:off x="3336544" y="1015437"/>
            <a:ext cx="746808" cy="74680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pic>
        <p:nvPicPr>
          <p:cNvPr id="29" name="Graphic 28" descr="Gears">
            <a:extLst>
              <a:ext uri="{FF2B5EF4-FFF2-40B4-BE49-F238E27FC236}">
                <a16:creationId xmlns:a16="http://schemas.microsoft.com/office/drawing/2014/main" id="{D0D170A2-E27E-4110-8A2F-575689ABF33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64859" y="1051854"/>
            <a:ext cx="690176" cy="690176"/>
          </a:xfrm>
          <a:prstGeom prst="rect">
            <a:avLst/>
          </a:prstGeom>
        </p:spPr>
      </p:pic>
      <p:sp>
        <p:nvSpPr>
          <p:cNvPr id="34" name="Oval 33">
            <a:extLst>
              <a:ext uri="{FF2B5EF4-FFF2-40B4-BE49-F238E27FC236}">
                <a16:creationId xmlns:a16="http://schemas.microsoft.com/office/drawing/2014/main" id="{C69B3A39-4045-4A94-94C5-36142D5C0771}"/>
              </a:ext>
            </a:extLst>
          </p:cNvPr>
          <p:cNvSpPr/>
          <p:nvPr/>
        </p:nvSpPr>
        <p:spPr bwMode="auto">
          <a:xfrm>
            <a:off x="11373181" y="997727"/>
            <a:ext cx="773687" cy="74680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pic>
        <p:nvPicPr>
          <p:cNvPr id="3" name="Graphic 2" descr="Books on Shelf">
            <a:extLst>
              <a:ext uri="{FF2B5EF4-FFF2-40B4-BE49-F238E27FC236}">
                <a16:creationId xmlns:a16="http://schemas.microsoft.com/office/drawing/2014/main" id="{B96592F4-940B-4980-98CD-8A15CE3C31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33523" y="1032100"/>
            <a:ext cx="653002" cy="653002"/>
          </a:xfrm>
          <a:prstGeom prst="rect">
            <a:avLst/>
          </a:prstGeom>
        </p:spPr>
      </p:pic>
    </p:spTree>
    <p:extLst>
      <p:ext uri="{BB962C8B-B14F-4D97-AF65-F5344CB8AC3E}">
        <p14:creationId xmlns:p14="http://schemas.microsoft.com/office/powerpoint/2010/main" val="19742472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1DF292E-224C-4015-A667-551ED642369B}"/>
              </a:ext>
            </a:extLst>
          </p:cNvPr>
          <p:cNvSpPr/>
          <p:nvPr/>
        </p:nvSpPr>
        <p:spPr>
          <a:xfrm>
            <a:off x="173072" y="1660849"/>
            <a:ext cx="2853517" cy="2466612"/>
          </a:xfrm>
          <a:prstGeom prst="rect">
            <a:avLst/>
          </a:prstGeom>
          <a:noFill/>
          <a:ln>
            <a:solidFill>
              <a:schemeClr val="accent5"/>
            </a:solidFill>
          </a:ln>
        </p:spPr>
        <p:txBody>
          <a:bodyPr wrap="square">
            <a:spAutoFit/>
          </a:bodyPr>
          <a:lstStyle/>
          <a:p>
            <a:pPr defTabSz="914170"/>
            <a:r>
              <a:rPr lang="en-US" sz="1029" dirty="0">
                <a:solidFill>
                  <a:schemeClr val="accent5"/>
                </a:solidFill>
                <a:latin typeface="Consolas" panose="020B0609020204030204" pitchFamily="49" charset="0"/>
                <a:ea typeface="Calibri" panose="020F0502020204030204" pitchFamily="34" charset="0"/>
              </a:rPr>
              <a:t>var </a:t>
            </a:r>
            <a:r>
              <a:rPr lang="en-US" sz="1029" dirty="0" err="1">
                <a:solidFill>
                  <a:schemeClr val="accent5"/>
                </a:solidFill>
                <a:latin typeface="Consolas" panose="020B0609020204030204" pitchFamily="49" charset="0"/>
                <a:ea typeface="Calibri" panose="020F0502020204030204" pitchFamily="34" charset="0"/>
              </a:rPr>
              <a:t>flowScript</a:t>
            </a:r>
            <a:r>
              <a:rPr lang="en-US" sz="1029" dirty="0">
                <a:solidFill>
                  <a:schemeClr val="accent5"/>
                </a:solidFill>
                <a:latin typeface="Consolas" panose="020B0609020204030204" pitchFamily="49" charset="0"/>
                <a:ea typeface="Calibri" panose="020F0502020204030204" pitchFamily="34" charset="0"/>
              </a:rPr>
              <a:t> = {</a:t>
            </a:r>
          </a:p>
          <a:p>
            <a:pPr defTabSz="914170"/>
            <a:r>
              <a:rPr lang="en-US" sz="1029" dirty="0">
                <a:solidFill>
                  <a:schemeClr val="accent5"/>
                </a:solidFill>
                <a:latin typeface="Consolas" panose="020B0609020204030204" pitchFamily="49" charset="0"/>
                <a:ea typeface="Calibri" panose="020F0502020204030204" pitchFamily="34" charset="0"/>
              </a:rPr>
              <a:t>  "$schema": "</a:t>
            </a:r>
            <a:r>
              <a:rPr lang="en-US" sz="1029" dirty="0" err="1">
                <a:solidFill>
                  <a:schemeClr val="accent5"/>
                </a:solidFill>
                <a:latin typeface="Consolas" panose="020B0609020204030204" pitchFamily="49" charset="0"/>
                <a:ea typeface="Calibri" panose="020F0502020204030204" pitchFamily="34" charset="0"/>
              </a:rPr>
              <a:t>schema.json</a:t>
            </a:r>
            <a:r>
              <a:rPr lang="en-US" sz="1029" dirty="0">
                <a:solidFill>
                  <a:schemeClr val="accent5"/>
                </a:solidFill>
                <a:latin typeface="Consolas" panose="020B0609020204030204" pitchFamily="49" charset="0"/>
                <a:ea typeface="Calibri" panose="020F0502020204030204" pitchFamily="34" charset="0"/>
              </a:rPr>
              <a:t>",</a:t>
            </a:r>
          </a:p>
          <a:p>
            <a:pPr defTabSz="914170"/>
            <a:r>
              <a:rPr lang="en-US" sz="1029" dirty="0">
                <a:solidFill>
                  <a:schemeClr val="accent5"/>
                </a:solidFill>
                <a:latin typeface="Consolas" panose="020B0609020204030204" pitchFamily="49" charset="0"/>
                <a:ea typeface="Calibri" panose="020F0502020204030204" pitchFamily="34" charset="0"/>
              </a:rPr>
              <a:t>  "actions": [</a:t>
            </a:r>
            <a:r>
              <a:rPr lang="en-US" sz="1029" b="1" dirty="0">
                <a:solidFill>
                  <a:schemeClr val="accent5"/>
                </a:solidFill>
                <a:latin typeface="Consolas" panose="020B0609020204030204" pitchFamily="49" charset="0"/>
                <a:ea typeface="Calibri" panose="020F0502020204030204" pitchFamily="34" charset="0"/>
              </a:rPr>
              <a:t>{</a:t>
            </a:r>
          </a:p>
          <a:p>
            <a:pPr defTabSz="914170"/>
            <a:r>
              <a:rPr lang="en-US" sz="1029" b="1" dirty="0">
                <a:solidFill>
                  <a:schemeClr val="accent5"/>
                </a:solidFill>
                <a:latin typeface="Consolas" panose="020B0609020204030204" pitchFamily="49" charset="0"/>
                <a:ea typeface="Calibri" panose="020F0502020204030204" pitchFamily="34" charset="0"/>
              </a:rPr>
              <a:t>      "</a:t>
            </a:r>
            <a:r>
              <a:rPr lang="en-US" sz="1029" b="1" dirty="0" err="1">
                <a:solidFill>
                  <a:schemeClr val="accent5"/>
                </a:solidFill>
                <a:latin typeface="Consolas" panose="020B0609020204030204" pitchFamily="49" charset="0"/>
                <a:ea typeface="Calibri" panose="020F0502020204030204" pitchFamily="34" charset="0"/>
              </a:rPr>
              <a:t>primary_verb</a:t>
            </a:r>
            <a:r>
              <a:rPr lang="en-US" sz="1029" b="1" dirty="0">
                <a:solidFill>
                  <a:schemeClr val="accent5"/>
                </a:solidFill>
                <a:latin typeface="Consolas" panose="020B0609020204030204" pitchFamily="49" charset="0"/>
                <a:ea typeface="Calibri" panose="020F0502020204030204" pitchFamily="34" charset="0"/>
              </a:rPr>
              <a:t>": "</a:t>
            </a:r>
            <a:r>
              <a:rPr lang="en-US" sz="1029" b="1" dirty="0" err="1">
                <a:solidFill>
                  <a:schemeClr val="accent5"/>
                </a:solidFill>
                <a:latin typeface="Consolas" panose="020B0609020204030204" pitchFamily="49" charset="0"/>
                <a:ea typeface="Calibri" panose="020F0502020204030204" pitchFamily="34" charset="0"/>
              </a:rPr>
              <a:t>Flow.Trigge</a:t>
            </a:r>
            <a:r>
              <a:rPr lang="en-US" sz="1029" dirty="0" err="1">
                <a:solidFill>
                  <a:schemeClr val="accent5"/>
                </a:solidFill>
                <a:latin typeface="Consolas" panose="020B0609020204030204" pitchFamily="49" charset="0"/>
                <a:ea typeface="Calibri" panose="020F0502020204030204" pitchFamily="34" charset="0"/>
              </a:rPr>
              <a:t>r</a:t>
            </a:r>
            <a:r>
              <a:rPr lang="en-US" sz="1029" dirty="0">
                <a:solidFill>
                  <a:schemeClr val="accent5"/>
                </a:solidFill>
                <a:latin typeface="Consolas" panose="020B0609020204030204" pitchFamily="49" charset="0"/>
                <a:ea typeface="Calibri" panose="020F0502020204030204" pitchFamily="34" charset="0"/>
              </a:rPr>
              <a:t>",</a:t>
            </a:r>
          </a:p>
          <a:p>
            <a:pPr defTabSz="914170"/>
            <a:r>
              <a:rPr lang="en-US" sz="1029" dirty="0">
                <a:solidFill>
                  <a:schemeClr val="accent5"/>
                </a:solidFill>
                <a:latin typeface="Consolas" panose="020B0609020204030204" pitchFamily="49" charset="0"/>
                <a:ea typeface="Calibri" panose="020F0502020204030204" pitchFamily="34" charset="0"/>
              </a:rPr>
              <a:t>      "target": “&lt;&lt;http post </a:t>
            </a:r>
            <a:r>
              <a:rPr lang="en-US" sz="1029" dirty="0" err="1">
                <a:solidFill>
                  <a:schemeClr val="accent5"/>
                </a:solidFill>
                <a:latin typeface="Consolas" panose="020B0609020204030204" pitchFamily="49" charset="0"/>
                <a:ea typeface="Calibri" panose="020F0502020204030204" pitchFamily="34" charset="0"/>
              </a:rPr>
              <a:t>url</a:t>
            </a:r>
            <a:r>
              <a:rPr lang="en-US" sz="1029" dirty="0">
                <a:solidFill>
                  <a:schemeClr val="accent5"/>
                </a:solidFill>
                <a:latin typeface="Consolas" panose="020B0609020204030204" pitchFamily="49" charset="0"/>
                <a:ea typeface="Calibri" panose="020F0502020204030204" pitchFamily="34" charset="0"/>
              </a:rPr>
              <a:t>&gt;&gt;",</a:t>
            </a:r>
          </a:p>
          <a:p>
            <a:pPr defTabSz="914170"/>
            <a:r>
              <a:rPr lang="en-US" sz="1029" dirty="0">
                <a:solidFill>
                  <a:schemeClr val="accent5"/>
                </a:solidFill>
                <a:latin typeface="Consolas" panose="020B0609020204030204" pitchFamily="49" charset="0"/>
                <a:ea typeface="Calibri" panose="020F0502020204030204" pitchFamily="34" charset="0"/>
              </a:rPr>
              <a:t>      "name": “</a:t>
            </a:r>
            <a:r>
              <a:rPr lang="en-US" sz="1029" dirty="0" err="1">
                <a:solidFill>
                  <a:schemeClr val="accent5"/>
                </a:solidFill>
                <a:latin typeface="Consolas" panose="020B0609020204030204" pitchFamily="49" charset="0"/>
                <a:ea typeface="Calibri" panose="020F0502020204030204" pitchFamily="34" charset="0"/>
              </a:rPr>
              <a:t>contoso</a:t>
            </a:r>
            <a:r>
              <a:rPr lang="en-US" sz="1029" dirty="0">
                <a:solidFill>
                  <a:schemeClr val="accent5"/>
                </a:solidFill>
                <a:latin typeface="Consolas" panose="020B0609020204030204" pitchFamily="49" charset="0"/>
                <a:ea typeface="Calibri" panose="020F0502020204030204" pitchFamily="34" charset="0"/>
              </a:rPr>
              <a:t> </a:t>
            </a:r>
            <a:r>
              <a:rPr lang="en-US" sz="1029" dirty="0" err="1">
                <a:solidFill>
                  <a:schemeClr val="accent5"/>
                </a:solidFill>
                <a:latin typeface="Consolas" panose="020B0609020204030204" pitchFamily="49" charset="0"/>
                <a:ea typeface="Calibri" panose="020F0502020204030204" pitchFamily="34" charset="0"/>
              </a:rPr>
              <a:t>hr</a:t>
            </a:r>
            <a:r>
              <a:rPr lang="en-US" sz="1029" dirty="0">
                <a:solidFill>
                  <a:schemeClr val="accent5"/>
                </a:solidFill>
                <a:latin typeface="Consolas" panose="020B0609020204030204" pitchFamily="49" charset="0"/>
                <a:ea typeface="Calibri" panose="020F0502020204030204" pitchFamily="34" charset="0"/>
              </a:rPr>
              <a:t> additions",</a:t>
            </a:r>
          </a:p>
          <a:p>
            <a:pPr defTabSz="914170"/>
            <a:r>
              <a:rPr lang="en-US" sz="1029" dirty="0">
                <a:solidFill>
                  <a:schemeClr val="accent5"/>
                </a:solidFill>
                <a:latin typeface="Consolas" panose="020B0609020204030204" pitchFamily="49" charset="0"/>
                <a:ea typeface="Calibri" panose="020F0502020204030204" pitchFamily="34" charset="0"/>
              </a:rPr>
              <a:t>      "parameters": {</a:t>
            </a:r>
          </a:p>
          <a:p>
            <a:pPr defTabSz="914170"/>
            <a:r>
              <a:rPr lang="en-US" sz="1029" dirty="0">
                <a:solidFill>
                  <a:schemeClr val="accent5"/>
                </a:solidFill>
                <a:latin typeface="Consolas" panose="020B0609020204030204" pitchFamily="49" charset="0"/>
                <a:ea typeface="Calibri" panose="020F0502020204030204" pitchFamily="34" charset="0"/>
              </a:rPr>
              <a:t>        "department": "HR",</a:t>
            </a:r>
          </a:p>
          <a:p>
            <a:pPr defTabSz="914170"/>
            <a:r>
              <a:rPr lang="en-US" sz="1029" dirty="0">
                <a:solidFill>
                  <a:schemeClr val="accent5"/>
                </a:solidFill>
                <a:latin typeface="Consolas" panose="020B0609020204030204" pitchFamily="49" charset="0"/>
                <a:ea typeface="Calibri" panose="020F0502020204030204" pitchFamily="34" charset="0"/>
              </a:rPr>
              <a:t>        "cost center": "1023"</a:t>
            </a:r>
          </a:p>
          <a:p>
            <a:pPr defTabSz="914170"/>
            <a:r>
              <a:rPr lang="en-US" sz="1029" dirty="0">
                <a:solidFill>
                  <a:schemeClr val="accent5"/>
                </a:solidFill>
                <a:latin typeface="Consolas" panose="020B0609020204030204" pitchFamily="49" charset="0"/>
                <a:ea typeface="Calibri" panose="020F0502020204030204" pitchFamily="34" charset="0"/>
              </a:rPr>
              <a:t>      }</a:t>
            </a:r>
          </a:p>
          <a:p>
            <a:pPr defTabSz="914170"/>
            <a:r>
              <a:rPr lang="en-US" sz="1029" dirty="0">
                <a:solidFill>
                  <a:schemeClr val="accent5"/>
                </a:solidFill>
                <a:latin typeface="Consolas" panose="020B0609020204030204" pitchFamily="49" charset="0"/>
                <a:ea typeface="Calibri" panose="020F0502020204030204" pitchFamily="34" charset="0"/>
              </a:rPr>
              <a:t>    }</a:t>
            </a:r>
          </a:p>
          <a:p>
            <a:pPr defTabSz="914170"/>
            <a:r>
              <a:rPr lang="en-US" sz="1029" dirty="0">
                <a:solidFill>
                  <a:schemeClr val="accent5"/>
                </a:solidFill>
                <a:latin typeface="Consolas" panose="020B0609020204030204" pitchFamily="49" charset="0"/>
                <a:ea typeface="Calibri" panose="020F0502020204030204" pitchFamily="34" charset="0"/>
              </a:rPr>
              <a:t>  ],</a:t>
            </a:r>
          </a:p>
          <a:p>
            <a:pPr defTabSz="914170"/>
            <a:r>
              <a:rPr lang="en-US" sz="1029" dirty="0">
                <a:solidFill>
                  <a:schemeClr val="accent5"/>
                </a:solidFill>
                <a:latin typeface="Consolas" panose="020B0609020204030204" pitchFamily="49" charset="0"/>
                <a:ea typeface="Calibri" panose="020F0502020204030204" pitchFamily="34" charset="0"/>
              </a:rPr>
              <a:t>  "</a:t>
            </a:r>
            <a:r>
              <a:rPr lang="en-US" sz="1029" dirty="0" err="1">
                <a:solidFill>
                  <a:schemeClr val="accent5"/>
                </a:solidFill>
                <a:latin typeface="Consolas" panose="020B0609020204030204" pitchFamily="49" charset="0"/>
                <a:ea typeface="Calibri" panose="020F0502020204030204" pitchFamily="34" charset="0"/>
              </a:rPr>
              <a:t>bindata</a:t>
            </a:r>
            <a:r>
              <a:rPr lang="en-US" sz="1029" dirty="0">
                <a:solidFill>
                  <a:schemeClr val="accent5"/>
                </a:solidFill>
                <a:latin typeface="Consolas" panose="020B0609020204030204" pitchFamily="49" charset="0"/>
                <a:ea typeface="Calibri" panose="020F0502020204030204" pitchFamily="34" charset="0"/>
              </a:rPr>
              <a:t>": {},</a:t>
            </a:r>
          </a:p>
          <a:p>
            <a:pPr defTabSz="914170"/>
            <a:r>
              <a:rPr lang="en-US" sz="1029" dirty="0">
                <a:solidFill>
                  <a:schemeClr val="accent5"/>
                </a:solidFill>
                <a:latin typeface="Consolas" panose="020B0609020204030204" pitchFamily="49" charset="0"/>
                <a:ea typeface="Calibri" panose="020F0502020204030204" pitchFamily="34" charset="0"/>
              </a:rPr>
              <a:t>  "version": 1</a:t>
            </a:r>
          </a:p>
          <a:p>
            <a:pPr defTabSz="914170"/>
            <a:r>
              <a:rPr lang="en-US" sz="1029" dirty="0">
                <a:solidFill>
                  <a:schemeClr val="accent5"/>
                </a:solidFill>
                <a:latin typeface="Consolas" panose="020B0609020204030204" pitchFamily="49" charset="0"/>
                <a:ea typeface="Calibri" panose="020F0502020204030204" pitchFamily="34" charset="0"/>
              </a:rPr>
              <a:t>};</a:t>
            </a:r>
          </a:p>
        </p:txBody>
      </p:sp>
      <p:sp>
        <p:nvSpPr>
          <p:cNvPr id="2" name="Title 1"/>
          <p:cNvSpPr>
            <a:spLocks noGrp="1"/>
          </p:cNvSpPr>
          <p:nvPr>
            <p:ph type="title"/>
          </p:nvPr>
        </p:nvSpPr>
        <p:spPr>
          <a:xfrm>
            <a:off x="269241" y="289958"/>
            <a:ext cx="11655840" cy="1409745"/>
          </a:xfrm>
        </p:spPr>
        <p:txBody>
          <a:bodyPr/>
          <a:lstStyle/>
          <a:p>
            <a:r>
              <a:rPr lang="en-US" dirty="0"/>
              <a:t>Site Scripts with app integration</a:t>
            </a:r>
            <a:br>
              <a:rPr lang="en-US" dirty="0"/>
            </a:br>
            <a:r>
              <a:rPr lang="en-US" sz="1961" dirty="0">
                <a:latin typeface="Segoe UI Semibold" panose="020B0702040204020203" pitchFamily="34" charset="0"/>
                <a:cs typeface="Segoe UI Semibold" panose="020B0702040204020203" pitchFamily="34" charset="0"/>
              </a:rPr>
              <a:t>How to integrate custom logic into out-of-box provisioning flow</a:t>
            </a:r>
            <a:br>
              <a:rPr lang="en-US" dirty="0"/>
            </a:br>
            <a:endParaRPr lang="en-US" dirty="0"/>
          </a:p>
        </p:txBody>
      </p:sp>
      <p:grpSp>
        <p:nvGrpSpPr>
          <p:cNvPr id="3" name="Group 2"/>
          <p:cNvGrpSpPr/>
          <p:nvPr/>
        </p:nvGrpSpPr>
        <p:grpSpPr>
          <a:xfrm>
            <a:off x="1364223" y="1976640"/>
            <a:ext cx="2530564" cy="1849162"/>
            <a:chOff x="3824185" y="1638265"/>
            <a:chExt cx="2236972" cy="1634626"/>
          </a:xfrm>
        </p:grpSpPr>
        <p:sp>
          <p:nvSpPr>
            <p:cNvPr id="4" name="Rectangle 3"/>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dirty="0">
                  <a:solidFill>
                    <a:schemeClr val="bg2">
                      <a:lumMod val="25000"/>
                    </a:schemeClr>
                  </a:solidFill>
                  <a:cs typeface="Segoe UI" pitchFamily="34" charset="0"/>
                </a:rPr>
                <a:t>SharePoint </a:t>
              </a:r>
              <a:br>
                <a:rPr lang="en-US" sz="1600" dirty="0">
                  <a:solidFill>
                    <a:schemeClr val="bg2">
                      <a:lumMod val="25000"/>
                    </a:schemeClr>
                  </a:solidFill>
                  <a:cs typeface="Segoe UI" pitchFamily="34" charset="0"/>
                </a:rPr>
              </a:br>
              <a:r>
                <a:rPr lang="en-US" sz="1600" dirty="0">
                  <a:solidFill>
                    <a:schemeClr val="bg2">
                      <a:lumMod val="25000"/>
                    </a:schemeClr>
                  </a:solidFill>
                  <a:cs typeface="Segoe UI" pitchFamily="34" charset="0"/>
                </a:rPr>
                <a:t>Online</a:t>
              </a:r>
            </a:p>
          </p:txBody>
        </p:sp>
        <p:grpSp>
          <p:nvGrpSpPr>
            <p:cNvPr id="5" name="Group 4"/>
            <p:cNvGrpSpPr>
              <a:grpSpLocks noChangeAspect="1"/>
            </p:cNvGrpSpPr>
            <p:nvPr/>
          </p:nvGrpSpPr>
          <p:grpSpPr>
            <a:xfrm>
              <a:off x="4912751" y="1638265"/>
              <a:ext cx="1148406" cy="688997"/>
              <a:chOff x="5192120" y="3272891"/>
              <a:chExt cx="1696932" cy="1018089"/>
            </a:xfrm>
          </p:grpSpPr>
          <p:pic>
            <p:nvPicPr>
              <p:cNvPr id="7" name="Picture 6"/>
              <p:cNvPicPr>
                <a:picLocks noChangeAspect="1"/>
              </p:cNvPicPr>
              <p:nvPr/>
            </p:nvPicPr>
            <p:blipFill>
              <a:blip r:embed="rId3"/>
              <a:stretch>
                <a:fillRect/>
              </a:stretch>
            </p:blipFill>
            <p:spPr>
              <a:xfrm>
                <a:off x="5192120" y="3272891"/>
                <a:ext cx="1595281" cy="1018089"/>
              </a:xfrm>
              <a:prstGeom prst="rect">
                <a:avLst/>
              </a:prstGeom>
            </p:spPr>
          </p:pic>
          <p:pic>
            <p:nvPicPr>
              <p:cNvPr id="8" name="Picture 7"/>
              <p:cNvPicPr>
                <a:picLocks noChangeAspect="1"/>
              </p:cNvPicPr>
              <p:nvPr/>
            </p:nvPicPr>
            <p:blipFill>
              <a:blip r:embed="rId4"/>
              <a:stretch>
                <a:fillRect/>
              </a:stretch>
            </p:blipFill>
            <p:spPr>
              <a:xfrm>
                <a:off x="6101093" y="3272891"/>
                <a:ext cx="787959" cy="760637"/>
              </a:xfrm>
              <a:prstGeom prst="rect">
                <a:avLst/>
              </a:prstGeom>
            </p:spPr>
          </p:pic>
        </p:grpSp>
        <p:pic>
          <p:nvPicPr>
            <p:cNvPr id="6" name="Picture 5"/>
            <p:cNvPicPr>
              <a:picLocks noChangeAspect="1"/>
            </p:cNvPicPr>
            <p:nvPr/>
          </p:nvPicPr>
          <p:blipFill>
            <a:blip r:embed="rId5"/>
            <a:stretch>
              <a:fillRect/>
            </a:stretch>
          </p:blipFill>
          <p:spPr>
            <a:xfrm>
              <a:off x="5364311" y="2782721"/>
              <a:ext cx="489642" cy="490170"/>
            </a:xfrm>
            <a:prstGeom prst="rect">
              <a:avLst/>
            </a:prstGeom>
          </p:spPr>
        </p:pic>
      </p:grpSp>
      <p:grpSp>
        <p:nvGrpSpPr>
          <p:cNvPr id="21" name="Group 20"/>
          <p:cNvGrpSpPr/>
          <p:nvPr/>
        </p:nvGrpSpPr>
        <p:grpSpPr>
          <a:xfrm>
            <a:off x="9130762" y="3958083"/>
            <a:ext cx="1746171" cy="1114363"/>
            <a:chOff x="7465491" y="5209929"/>
            <a:chExt cx="1746418" cy="1114521"/>
          </a:xfrm>
        </p:grpSpPr>
        <p:grpSp>
          <p:nvGrpSpPr>
            <p:cNvPr id="22" name="Group 21"/>
            <p:cNvGrpSpPr/>
            <p:nvPr/>
          </p:nvGrpSpPr>
          <p:grpSpPr>
            <a:xfrm>
              <a:off x="7465491" y="5209929"/>
              <a:ext cx="1746418" cy="825548"/>
              <a:chOff x="5427988" y="5181081"/>
              <a:chExt cx="1746418" cy="825548"/>
            </a:xfrm>
          </p:grpSpPr>
          <p:sp>
            <p:nvSpPr>
              <p:cNvPr id="24" name="Rectangle 23"/>
              <p:cNvSpPr/>
              <p:nvPr/>
            </p:nvSpPr>
            <p:spPr bwMode="auto">
              <a:xfrm>
                <a:off x="5427988" y="5181081"/>
                <a:ext cx="1505122" cy="82554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dirty="0">
                    <a:solidFill>
                      <a:schemeClr val="bg2">
                        <a:lumMod val="25000"/>
                      </a:schemeClr>
                    </a:solidFill>
                    <a:ea typeface="Segoe UI" pitchFamily="34" charset="0"/>
                    <a:cs typeface="Segoe UI" pitchFamily="34" charset="0"/>
                  </a:rPr>
                  <a:t>Storage </a:t>
                </a:r>
                <a:br>
                  <a:rPr lang="en-US" sz="1600" dirty="0">
                    <a:solidFill>
                      <a:schemeClr val="bg2">
                        <a:lumMod val="25000"/>
                      </a:schemeClr>
                    </a:solidFill>
                    <a:ea typeface="Segoe UI" pitchFamily="34" charset="0"/>
                    <a:cs typeface="Segoe UI" pitchFamily="34" charset="0"/>
                  </a:rPr>
                </a:br>
                <a:r>
                  <a:rPr lang="en-US" sz="1600" dirty="0">
                    <a:solidFill>
                      <a:schemeClr val="bg2">
                        <a:lumMod val="25000"/>
                      </a:schemeClr>
                    </a:solidFill>
                    <a:ea typeface="Segoe UI" pitchFamily="34" charset="0"/>
                    <a:cs typeface="Segoe UI" pitchFamily="34" charset="0"/>
                  </a:rPr>
                  <a:t>Queue</a:t>
                </a:r>
              </a:p>
            </p:txBody>
          </p:sp>
          <p:pic>
            <p:nvPicPr>
              <p:cNvPr id="25" name="Picture 24"/>
              <p:cNvPicPr>
                <a:picLocks noChangeAspect="1"/>
              </p:cNvPicPr>
              <p:nvPr/>
            </p:nvPicPr>
            <p:blipFill>
              <a:blip r:embed="rId6"/>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7"/>
            <a:stretch>
              <a:fillRect/>
            </a:stretch>
          </p:blipFill>
          <p:spPr>
            <a:xfrm>
              <a:off x="8060707" y="5531010"/>
              <a:ext cx="911161" cy="793440"/>
            </a:xfrm>
            <a:prstGeom prst="rect">
              <a:avLst/>
            </a:prstGeom>
          </p:spPr>
        </p:pic>
      </p:grpSp>
      <p:cxnSp>
        <p:nvCxnSpPr>
          <p:cNvPr id="40" name="Straight Arrow Connector 39"/>
          <p:cNvCxnSpPr>
            <a:cxnSpLocks/>
            <a:stCxn id="97" idx="3"/>
          </p:cNvCxnSpPr>
          <p:nvPr/>
        </p:nvCxnSpPr>
        <p:spPr>
          <a:xfrm>
            <a:off x="7593190" y="2614294"/>
            <a:ext cx="1502076" cy="1332523"/>
          </a:xfrm>
          <a:prstGeom prst="straightConnector1">
            <a:avLst/>
          </a:prstGeom>
          <a:ln w="28575">
            <a:solidFill>
              <a:schemeClr val="tx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a:cxnSpLocks/>
          </p:cNvCxnSpPr>
          <p:nvPr/>
        </p:nvCxnSpPr>
        <p:spPr>
          <a:xfrm flipH="1">
            <a:off x="7750385" y="4812247"/>
            <a:ext cx="1408458" cy="604730"/>
          </a:xfrm>
          <a:prstGeom prst="straightConnector1">
            <a:avLst/>
          </a:prstGeom>
          <a:ln w="28575">
            <a:solidFill>
              <a:schemeClr val="tx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4" name="TextBox 53"/>
          <p:cNvSpPr txBox="1"/>
          <p:nvPr/>
        </p:nvSpPr>
        <p:spPr>
          <a:xfrm rot="20276579">
            <a:off x="7894836" y="4828916"/>
            <a:ext cx="1159950" cy="211209"/>
          </a:xfrm>
          <a:prstGeom prst="rect">
            <a:avLst/>
          </a:prstGeom>
          <a:noFill/>
        </p:spPr>
        <p:txBody>
          <a:bodyPr wrap="none" lIns="0" tIns="0" rIns="0" bIns="0" rtlCol="0">
            <a:spAutoFit/>
          </a:bodyPr>
          <a:lstStyle/>
          <a:p>
            <a:r>
              <a:rPr lang="en-US" sz="1372" spc="-69" dirty="0">
                <a:solidFill>
                  <a:schemeClr val="tx1">
                    <a:lumMod val="75000"/>
                  </a:schemeClr>
                </a:solidFill>
              </a:rPr>
              <a:t>&lt;&lt;instantiate&gt;&gt;</a:t>
            </a:r>
          </a:p>
        </p:txBody>
      </p:sp>
      <p:grpSp>
        <p:nvGrpSpPr>
          <p:cNvPr id="13" name="Group 12">
            <a:extLst>
              <a:ext uri="{FF2B5EF4-FFF2-40B4-BE49-F238E27FC236}">
                <a16:creationId xmlns:a16="http://schemas.microsoft.com/office/drawing/2014/main" id="{84F706B4-B44B-4F1D-91D9-803EC5B94C29}"/>
              </a:ext>
            </a:extLst>
          </p:cNvPr>
          <p:cNvGrpSpPr/>
          <p:nvPr/>
        </p:nvGrpSpPr>
        <p:grpSpPr>
          <a:xfrm>
            <a:off x="6006818" y="4290682"/>
            <a:ext cx="2031436" cy="1888205"/>
            <a:chOff x="5795255" y="4428817"/>
            <a:chExt cx="2072171" cy="1926067"/>
          </a:xfrm>
        </p:grpSpPr>
        <p:sp>
          <p:nvSpPr>
            <p:cNvPr id="19" name="Rectangle 18"/>
            <p:cNvSpPr/>
            <p:nvPr/>
          </p:nvSpPr>
          <p:spPr bwMode="auto">
            <a:xfrm>
              <a:off x="5795255" y="4671468"/>
              <a:ext cx="1816152" cy="168341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dirty="0">
                  <a:solidFill>
                    <a:schemeClr val="bg2">
                      <a:lumMod val="25000"/>
                    </a:schemeClr>
                  </a:solidFill>
                  <a:ea typeface="Segoe UI" pitchFamily="34" charset="0"/>
                  <a:cs typeface="Segoe UI" pitchFamily="34" charset="0"/>
                </a:rPr>
                <a:t>Azure Function</a:t>
              </a:r>
            </a:p>
          </p:txBody>
        </p:sp>
        <p:sp>
          <p:nvSpPr>
            <p:cNvPr id="12" name="Rectangle 11">
              <a:extLst>
                <a:ext uri="{FF2B5EF4-FFF2-40B4-BE49-F238E27FC236}">
                  <a16:creationId xmlns:a16="http://schemas.microsoft.com/office/drawing/2014/main" id="{B6B4C096-9512-4FA9-869C-8D02E2C0CBD1}"/>
                </a:ext>
              </a:extLst>
            </p:cNvPr>
            <p:cNvSpPr/>
            <p:nvPr/>
          </p:nvSpPr>
          <p:spPr bwMode="auto">
            <a:xfrm>
              <a:off x="5894201" y="5056809"/>
              <a:ext cx="1601345" cy="1178850"/>
            </a:xfrm>
            <a:prstGeom prst="rect">
              <a:avLst/>
            </a:prstGeom>
            <a:solidFill>
              <a:schemeClr val="accent4">
                <a:lumMod val="20000"/>
                <a:lumOff val="80000"/>
                <a:alpha val="51000"/>
              </a:schemeClr>
            </a:solidFill>
            <a:ln>
              <a:solidFill>
                <a:schemeClr val="accent4">
                  <a:alpha val="3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1" name="Picture 10">
              <a:extLst>
                <a:ext uri="{FF2B5EF4-FFF2-40B4-BE49-F238E27FC236}">
                  <a16:creationId xmlns:a16="http://schemas.microsoft.com/office/drawing/2014/main" id="{2EEBB31B-D585-4C03-8C7B-40F64B707E5D}"/>
                </a:ext>
              </a:extLst>
            </p:cNvPr>
            <p:cNvPicPr>
              <a:picLocks noChangeAspect="1"/>
            </p:cNvPicPr>
            <p:nvPr/>
          </p:nvPicPr>
          <p:blipFill>
            <a:blip r:embed="rId8"/>
            <a:stretch>
              <a:fillRect/>
            </a:stretch>
          </p:blipFill>
          <p:spPr>
            <a:xfrm>
              <a:off x="7239434" y="4428817"/>
              <a:ext cx="627992" cy="627992"/>
            </a:xfrm>
            <a:prstGeom prst="rect">
              <a:avLst/>
            </a:prstGeom>
          </p:spPr>
        </p:pic>
        <p:grpSp>
          <p:nvGrpSpPr>
            <p:cNvPr id="88" name="Group 87">
              <a:extLst>
                <a:ext uri="{FF2B5EF4-FFF2-40B4-BE49-F238E27FC236}">
                  <a16:creationId xmlns:a16="http://schemas.microsoft.com/office/drawing/2014/main" id="{CFC5D6DD-9D9F-423A-986E-A3B43BEB84A1}"/>
                </a:ext>
              </a:extLst>
            </p:cNvPr>
            <p:cNvGrpSpPr>
              <a:grpSpLocks noChangeAspect="1"/>
            </p:cNvGrpSpPr>
            <p:nvPr/>
          </p:nvGrpSpPr>
          <p:grpSpPr>
            <a:xfrm>
              <a:off x="6177367" y="5080196"/>
              <a:ext cx="1008700" cy="1132075"/>
              <a:chOff x="2847694" y="4018937"/>
              <a:chExt cx="1121405" cy="1258565"/>
            </a:xfrm>
          </p:grpSpPr>
          <p:grpSp>
            <p:nvGrpSpPr>
              <p:cNvPr id="89" name="Group 88">
                <a:extLst>
                  <a:ext uri="{FF2B5EF4-FFF2-40B4-BE49-F238E27FC236}">
                    <a16:creationId xmlns:a16="http://schemas.microsoft.com/office/drawing/2014/main" id="{50CAFC54-D425-4E6E-9789-1764696BE714}"/>
                  </a:ext>
                </a:extLst>
              </p:cNvPr>
              <p:cNvGrpSpPr/>
              <p:nvPr/>
            </p:nvGrpSpPr>
            <p:grpSpPr>
              <a:xfrm rot="1495202">
                <a:off x="2847694" y="4018937"/>
                <a:ext cx="1121405" cy="1258565"/>
                <a:chOff x="2847694" y="4018937"/>
                <a:chExt cx="1121405" cy="1258565"/>
              </a:xfrm>
            </p:grpSpPr>
            <p:sp>
              <p:nvSpPr>
                <p:cNvPr id="93" name="Oval 92">
                  <a:extLst>
                    <a:ext uri="{FF2B5EF4-FFF2-40B4-BE49-F238E27FC236}">
                      <a16:creationId xmlns:a16="http://schemas.microsoft.com/office/drawing/2014/main" id="{915284E7-433D-4254-834A-04F8E900ADAB}"/>
                    </a:ext>
                  </a:extLst>
                </p:cNvPr>
                <p:cNvSpPr/>
                <p:nvPr/>
              </p:nvSpPr>
              <p:spPr bwMode="auto">
                <a:xfrm>
                  <a:off x="2847694" y="4091697"/>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4" name="Isosceles Triangle 93">
                  <a:extLst>
                    <a:ext uri="{FF2B5EF4-FFF2-40B4-BE49-F238E27FC236}">
                      <a16:creationId xmlns:a16="http://schemas.microsoft.com/office/drawing/2014/main" id="{2B499C83-E02D-43E7-9C4B-B31841F0E302}"/>
                    </a:ext>
                  </a:extLst>
                </p:cNvPr>
                <p:cNvSpPr>
                  <a:spLocks noChangeAspect="1"/>
                </p:cNvSpPr>
                <p:nvPr/>
              </p:nvSpPr>
              <p:spPr bwMode="auto">
                <a:xfrm rot="16200000" flipH="1">
                  <a:off x="3335734" y="5150216"/>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5" name="Isosceles Triangle 94">
                  <a:extLst>
                    <a:ext uri="{FF2B5EF4-FFF2-40B4-BE49-F238E27FC236}">
                      <a16:creationId xmlns:a16="http://schemas.microsoft.com/office/drawing/2014/main" id="{57D20865-4562-4750-86F5-AC77CB100D6C}"/>
                    </a:ext>
                  </a:extLst>
                </p:cNvPr>
                <p:cNvSpPr>
                  <a:spLocks noChangeAspect="1"/>
                </p:cNvSpPr>
                <p:nvPr/>
              </p:nvSpPr>
              <p:spPr bwMode="auto">
                <a:xfrm rot="5400000">
                  <a:off x="3335734" y="4038223"/>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pic>
            <p:nvPicPr>
              <p:cNvPr id="90" name="Picture 89">
                <a:extLst>
                  <a:ext uri="{FF2B5EF4-FFF2-40B4-BE49-F238E27FC236}">
                    <a16:creationId xmlns:a16="http://schemas.microsoft.com/office/drawing/2014/main" id="{D383D5F1-7E15-4CC8-979A-1BB46D437A1F}"/>
                  </a:ext>
                </a:extLst>
              </p:cNvPr>
              <p:cNvPicPr>
                <a:picLocks noChangeAspect="1"/>
              </p:cNvPicPr>
              <p:nvPr/>
            </p:nvPicPr>
            <p:blipFill>
              <a:blip r:embed="rId9"/>
              <a:stretch>
                <a:fillRect/>
              </a:stretch>
            </p:blipFill>
            <p:spPr>
              <a:xfrm>
                <a:off x="3088648" y="4397761"/>
                <a:ext cx="589654" cy="466520"/>
              </a:xfrm>
              <a:prstGeom prst="rect">
                <a:avLst/>
              </a:prstGeom>
            </p:spPr>
          </p:pic>
          <p:pic>
            <p:nvPicPr>
              <p:cNvPr id="91" name="Picture 90">
                <a:extLst>
                  <a:ext uri="{FF2B5EF4-FFF2-40B4-BE49-F238E27FC236}">
                    <a16:creationId xmlns:a16="http://schemas.microsoft.com/office/drawing/2014/main" id="{EAFB62B7-503B-4CEB-9E6F-F60354327B0E}"/>
                  </a:ext>
                </a:extLst>
              </p:cNvPr>
              <p:cNvPicPr>
                <a:picLocks noChangeAspect="1"/>
              </p:cNvPicPr>
              <p:nvPr/>
            </p:nvPicPr>
            <p:blipFill>
              <a:blip r:embed="rId10"/>
              <a:stretch>
                <a:fillRect/>
              </a:stretch>
            </p:blipFill>
            <p:spPr>
              <a:xfrm>
                <a:off x="3157897" y="4540921"/>
                <a:ext cx="450000" cy="226778"/>
              </a:xfrm>
              <a:prstGeom prst="rect">
                <a:avLst/>
              </a:prstGeom>
            </p:spPr>
          </p:pic>
          <p:pic>
            <p:nvPicPr>
              <p:cNvPr id="92" name="Picture 91">
                <a:extLst>
                  <a:ext uri="{FF2B5EF4-FFF2-40B4-BE49-F238E27FC236}">
                    <a16:creationId xmlns:a16="http://schemas.microsoft.com/office/drawing/2014/main" id="{DBD3A192-A4C7-48E4-9C25-E3B03EDE1E4D}"/>
                  </a:ext>
                </a:extLst>
              </p:cNvPr>
              <p:cNvPicPr>
                <a:picLocks noChangeAspect="1"/>
              </p:cNvPicPr>
              <p:nvPr/>
            </p:nvPicPr>
            <p:blipFill>
              <a:blip r:embed="rId11"/>
              <a:stretch>
                <a:fillRect/>
              </a:stretch>
            </p:blipFill>
            <p:spPr>
              <a:xfrm>
                <a:off x="3499163" y="4664040"/>
                <a:ext cx="241155" cy="246552"/>
              </a:xfrm>
              <a:prstGeom prst="rect">
                <a:avLst/>
              </a:prstGeom>
            </p:spPr>
          </p:pic>
        </p:grpSp>
      </p:grpSp>
      <p:grpSp>
        <p:nvGrpSpPr>
          <p:cNvPr id="96" name="Group 95">
            <a:extLst>
              <a:ext uri="{FF2B5EF4-FFF2-40B4-BE49-F238E27FC236}">
                <a16:creationId xmlns:a16="http://schemas.microsoft.com/office/drawing/2014/main" id="{82176D91-D56B-468B-8146-272A29DFC32A}"/>
              </a:ext>
            </a:extLst>
          </p:cNvPr>
          <p:cNvGrpSpPr/>
          <p:nvPr/>
        </p:nvGrpSpPr>
        <p:grpSpPr>
          <a:xfrm>
            <a:off x="5722490" y="1678994"/>
            <a:ext cx="2149359" cy="1729465"/>
            <a:chOff x="3553941" y="1661110"/>
            <a:chExt cx="2192458" cy="1764144"/>
          </a:xfrm>
        </p:grpSpPr>
        <p:sp>
          <p:nvSpPr>
            <p:cNvPr id="97" name="Rectangle 96">
              <a:extLst>
                <a:ext uri="{FF2B5EF4-FFF2-40B4-BE49-F238E27FC236}">
                  <a16:creationId xmlns:a16="http://schemas.microsoft.com/office/drawing/2014/main" id="{0842961C-8826-4FED-8C1A-DF1D71A74E6B}"/>
                </a:ext>
              </a:extLst>
            </p:cNvPr>
            <p:cNvSpPr/>
            <p:nvPr/>
          </p:nvSpPr>
          <p:spPr bwMode="auto">
            <a:xfrm>
              <a:off x="3553941" y="1805074"/>
              <a:ext cx="1908212" cy="1620180"/>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dirty="0">
                  <a:solidFill>
                    <a:schemeClr val="bg2">
                      <a:lumMod val="25000"/>
                    </a:schemeClr>
                  </a:solidFill>
                  <a:cs typeface="Segoe UI" pitchFamily="34" charset="0"/>
                </a:rPr>
                <a:t>Microsoft Flow</a:t>
              </a:r>
            </a:p>
          </p:txBody>
        </p:sp>
        <p:pic>
          <p:nvPicPr>
            <p:cNvPr id="98" name="Picture 97">
              <a:extLst>
                <a:ext uri="{FF2B5EF4-FFF2-40B4-BE49-F238E27FC236}">
                  <a16:creationId xmlns:a16="http://schemas.microsoft.com/office/drawing/2014/main" id="{67C0F720-DF16-44CF-9C5D-B736D8934207}"/>
                </a:ext>
              </a:extLst>
            </p:cNvPr>
            <p:cNvPicPr>
              <a:picLocks noChangeAspect="1"/>
            </p:cNvPicPr>
            <p:nvPr/>
          </p:nvPicPr>
          <p:blipFill>
            <a:blip r:embed="rId12"/>
            <a:stretch>
              <a:fillRect/>
            </a:stretch>
          </p:blipFill>
          <p:spPr>
            <a:xfrm>
              <a:off x="5066109" y="1661110"/>
              <a:ext cx="680290" cy="468000"/>
            </a:xfrm>
            <a:prstGeom prst="rect">
              <a:avLst/>
            </a:prstGeom>
          </p:spPr>
        </p:pic>
        <p:grpSp>
          <p:nvGrpSpPr>
            <p:cNvPr id="99" name="Group 98">
              <a:extLst>
                <a:ext uri="{FF2B5EF4-FFF2-40B4-BE49-F238E27FC236}">
                  <a16:creationId xmlns:a16="http://schemas.microsoft.com/office/drawing/2014/main" id="{8228BA89-26B4-43F5-AD83-383B3CD20C7C}"/>
                </a:ext>
              </a:extLst>
            </p:cNvPr>
            <p:cNvGrpSpPr/>
            <p:nvPr/>
          </p:nvGrpSpPr>
          <p:grpSpPr>
            <a:xfrm>
              <a:off x="3859975" y="2291141"/>
              <a:ext cx="1320353" cy="954093"/>
              <a:chOff x="3859975" y="2237148"/>
              <a:chExt cx="1320353" cy="954093"/>
            </a:xfrm>
          </p:grpSpPr>
          <p:sp>
            <p:nvSpPr>
              <p:cNvPr id="100" name="Rectangle 99">
                <a:extLst>
                  <a:ext uri="{FF2B5EF4-FFF2-40B4-BE49-F238E27FC236}">
                    <a16:creationId xmlns:a16="http://schemas.microsoft.com/office/drawing/2014/main" id="{D49B1F9B-39D0-403C-AD4E-79C218E38CE4}"/>
                  </a:ext>
                </a:extLst>
              </p:cNvPr>
              <p:cNvSpPr/>
              <p:nvPr/>
            </p:nvSpPr>
            <p:spPr bwMode="auto">
              <a:xfrm>
                <a:off x="4292023" y="2237148"/>
                <a:ext cx="432048" cy="360040"/>
              </a:xfrm>
              <a:prstGeom prst="rect">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1" name="Rectangle 100">
                <a:extLst>
                  <a:ext uri="{FF2B5EF4-FFF2-40B4-BE49-F238E27FC236}">
                    <a16:creationId xmlns:a16="http://schemas.microsoft.com/office/drawing/2014/main" id="{14245B47-A335-4A31-A7CF-A20EFAA1B722}"/>
                  </a:ext>
                </a:extLst>
              </p:cNvPr>
              <p:cNvSpPr/>
              <p:nvPr/>
            </p:nvSpPr>
            <p:spPr bwMode="auto">
              <a:xfrm>
                <a:off x="3859975" y="2831201"/>
                <a:ext cx="432048" cy="360040"/>
              </a:xfrm>
              <a:prstGeom prst="rect">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2" name="Rectangle 101">
                <a:extLst>
                  <a:ext uri="{FF2B5EF4-FFF2-40B4-BE49-F238E27FC236}">
                    <a16:creationId xmlns:a16="http://schemas.microsoft.com/office/drawing/2014/main" id="{C11D0EFC-47CF-4F28-9B4D-F3C7562A108A}"/>
                  </a:ext>
                </a:extLst>
              </p:cNvPr>
              <p:cNvSpPr/>
              <p:nvPr/>
            </p:nvSpPr>
            <p:spPr bwMode="auto">
              <a:xfrm>
                <a:off x="4748280" y="2831201"/>
                <a:ext cx="432048" cy="360040"/>
              </a:xfrm>
              <a:prstGeom prst="rect">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03" name="Straight Connector 102">
                <a:extLst>
                  <a:ext uri="{FF2B5EF4-FFF2-40B4-BE49-F238E27FC236}">
                    <a16:creationId xmlns:a16="http://schemas.microsoft.com/office/drawing/2014/main" id="{78CFC577-29D4-4835-A179-029FA9C2A565}"/>
                  </a:ext>
                </a:extLst>
              </p:cNvPr>
              <p:cNvCxnSpPr/>
              <p:nvPr/>
            </p:nvCxnSpPr>
            <p:spPr>
              <a:xfrm flipV="1">
                <a:off x="4075999" y="2417168"/>
                <a:ext cx="432048" cy="594053"/>
              </a:xfrm>
              <a:prstGeom prst="line">
                <a:avLst/>
              </a:prstGeom>
              <a:ln w="38100">
                <a:solidFill>
                  <a:srgbClr val="0072C6"/>
                </a:solidFill>
                <a:headEnd type="oval"/>
                <a:tailEnd type="ova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A88F34A-D180-4583-B153-C8DF53E74893}"/>
                  </a:ext>
                </a:extLst>
              </p:cNvPr>
              <p:cNvCxnSpPr>
                <a:cxnSpLocks/>
              </p:cNvCxnSpPr>
              <p:nvPr/>
            </p:nvCxnSpPr>
            <p:spPr>
              <a:xfrm flipH="1" flipV="1">
                <a:off x="4497031" y="2417168"/>
                <a:ext cx="467274" cy="612095"/>
              </a:xfrm>
              <a:prstGeom prst="line">
                <a:avLst/>
              </a:prstGeom>
              <a:ln w="38100">
                <a:solidFill>
                  <a:srgbClr val="0072C6"/>
                </a:solidFill>
                <a:headEnd type="oval"/>
                <a:tailEnd type="oval"/>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grpSp>
      <p:pic>
        <p:nvPicPr>
          <p:cNvPr id="45" name="Picture 44">
            <a:extLst>
              <a:ext uri="{FF2B5EF4-FFF2-40B4-BE49-F238E27FC236}">
                <a16:creationId xmlns:a16="http://schemas.microsoft.com/office/drawing/2014/main" id="{C064EBEB-DFC9-4A9A-99A3-FBFCF6E7F418}"/>
              </a:ext>
            </a:extLst>
          </p:cNvPr>
          <p:cNvPicPr>
            <a:picLocks noChangeAspect="1"/>
          </p:cNvPicPr>
          <p:nvPr/>
        </p:nvPicPr>
        <p:blipFill>
          <a:blip r:embed="rId13"/>
          <a:stretch>
            <a:fillRect/>
          </a:stretch>
        </p:blipFill>
        <p:spPr>
          <a:xfrm>
            <a:off x="598243" y="2814796"/>
            <a:ext cx="2142916" cy="1115272"/>
          </a:xfrm>
          <a:prstGeom prst="rect">
            <a:avLst/>
          </a:prstGeom>
          <a:ln>
            <a:solidFill>
              <a:schemeClr val="bg1">
                <a:lumMod val="75000"/>
              </a:schemeClr>
            </a:solidFill>
          </a:ln>
        </p:spPr>
      </p:pic>
      <p:pic>
        <p:nvPicPr>
          <p:cNvPr id="46" name="Picture 45">
            <a:extLst>
              <a:ext uri="{FF2B5EF4-FFF2-40B4-BE49-F238E27FC236}">
                <a16:creationId xmlns:a16="http://schemas.microsoft.com/office/drawing/2014/main" id="{D7712AAE-6EF8-4642-81F1-CBF1E180BA03}"/>
              </a:ext>
            </a:extLst>
          </p:cNvPr>
          <p:cNvPicPr>
            <a:picLocks noChangeAspect="1"/>
          </p:cNvPicPr>
          <p:nvPr/>
        </p:nvPicPr>
        <p:blipFill>
          <a:blip r:embed="rId14"/>
          <a:stretch>
            <a:fillRect/>
          </a:stretch>
        </p:blipFill>
        <p:spPr>
          <a:xfrm>
            <a:off x="1880841" y="3864774"/>
            <a:ext cx="2248277" cy="1170108"/>
          </a:xfrm>
          <a:prstGeom prst="rect">
            <a:avLst/>
          </a:prstGeom>
          <a:ln>
            <a:solidFill>
              <a:schemeClr val="bg1">
                <a:lumMod val="75000"/>
              </a:schemeClr>
            </a:solidFill>
          </a:ln>
        </p:spPr>
      </p:pic>
      <p:cxnSp>
        <p:nvCxnSpPr>
          <p:cNvPr id="105" name="Straight Arrow Connector 104">
            <a:extLst>
              <a:ext uri="{FF2B5EF4-FFF2-40B4-BE49-F238E27FC236}">
                <a16:creationId xmlns:a16="http://schemas.microsoft.com/office/drawing/2014/main" id="{07A5761F-3870-4204-A53A-DEA3E735B133}"/>
              </a:ext>
            </a:extLst>
          </p:cNvPr>
          <p:cNvCxnSpPr>
            <a:cxnSpLocks/>
          </p:cNvCxnSpPr>
          <p:nvPr/>
        </p:nvCxnSpPr>
        <p:spPr>
          <a:xfrm flipH="1" flipV="1">
            <a:off x="4171882" y="4739248"/>
            <a:ext cx="1762972" cy="650303"/>
          </a:xfrm>
          <a:prstGeom prst="straightConnector1">
            <a:avLst/>
          </a:prstGeom>
          <a:ln w="28575">
            <a:solidFill>
              <a:schemeClr val="tx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106" name="Straight Arrow Connector 105">
            <a:extLst>
              <a:ext uri="{FF2B5EF4-FFF2-40B4-BE49-F238E27FC236}">
                <a16:creationId xmlns:a16="http://schemas.microsoft.com/office/drawing/2014/main" id="{F7A0672B-BB9C-44B6-9AB3-03CBA0F14541}"/>
              </a:ext>
            </a:extLst>
          </p:cNvPr>
          <p:cNvCxnSpPr>
            <a:cxnSpLocks/>
          </p:cNvCxnSpPr>
          <p:nvPr/>
        </p:nvCxnSpPr>
        <p:spPr>
          <a:xfrm flipV="1">
            <a:off x="3538385" y="2597832"/>
            <a:ext cx="2199111" cy="457665"/>
          </a:xfrm>
          <a:prstGeom prst="straightConnector1">
            <a:avLst/>
          </a:prstGeom>
          <a:ln w="28575">
            <a:solidFill>
              <a:schemeClr val="tx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4" name="TextBox 113">
            <a:extLst>
              <a:ext uri="{FF2B5EF4-FFF2-40B4-BE49-F238E27FC236}">
                <a16:creationId xmlns:a16="http://schemas.microsoft.com/office/drawing/2014/main" id="{9E902E25-5DE1-468D-9D1A-EC2CC88AB340}"/>
              </a:ext>
            </a:extLst>
          </p:cNvPr>
          <p:cNvSpPr txBox="1"/>
          <p:nvPr/>
        </p:nvSpPr>
        <p:spPr>
          <a:xfrm rot="1168284">
            <a:off x="4207474" y="4857800"/>
            <a:ext cx="1861589" cy="211209"/>
          </a:xfrm>
          <a:prstGeom prst="rect">
            <a:avLst/>
          </a:prstGeom>
          <a:noFill/>
        </p:spPr>
        <p:txBody>
          <a:bodyPr wrap="square" lIns="0" tIns="0" rIns="0" bIns="0" rtlCol="0">
            <a:spAutoFit/>
          </a:bodyPr>
          <a:lstStyle/>
          <a:p>
            <a:r>
              <a:rPr lang="en-US" sz="1372" spc="-69" dirty="0">
                <a:solidFill>
                  <a:schemeClr val="tx1">
                    <a:lumMod val="75000"/>
                  </a:schemeClr>
                </a:solidFill>
              </a:rPr>
              <a:t>&lt;&lt;apply configurations&gt;&gt;</a:t>
            </a:r>
          </a:p>
        </p:txBody>
      </p:sp>
      <p:cxnSp>
        <p:nvCxnSpPr>
          <p:cNvPr id="116" name="Straight Connector 115">
            <a:extLst>
              <a:ext uri="{FF2B5EF4-FFF2-40B4-BE49-F238E27FC236}">
                <a16:creationId xmlns:a16="http://schemas.microsoft.com/office/drawing/2014/main" id="{F77DC57B-9AD9-4757-8CF9-A342025B485D}"/>
              </a:ext>
            </a:extLst>
          </p:cNvPr>
          <p:cNvCxnSpPr>
            <a:cxnSpLocks/>
            <a:stCxn id="117" idx="3"/>
          </p:cNvCxnSpPr>
          <p:nvPr/>
        </p:nvCxnSpPr>
        <p:spPr>
          <a:xfrm flipV="1">
            <a:off x="4786857" y="5498120"/>
            <a:ext cx="1715496" cy="51107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CF8B2C2A-D6EA-4E64-B6A1-E7282BD1F035}"/>
              </a:ext>
            </a:extLst>
          </p:cNvPr>
          <p:cNvSpPr txBox="1"/>
          <p:nvPr/>
        </p:nvSpPr>
        <p:spPr>
          <a:xfrm>
            <a:off x="598243" y="5618989"/>
            <a:ext cx="4188614" cy="901278"/>
          </a:xfrm>
          <a:prstGeom prst="rect">
            <a:avLst/>
          </a:prstGeom>
          <a:solidFill>
            <a:schemeClr val="accent2"/>
          </a:solidFill>
          <a:ln w="19050">
            <a:noFill/>
            <a:prstDash val="solid"/>
            <a:miter lim="800000"/>
          </a:ln>
          <a:effectLst/>
        </p:spPr>
        <p:txBody>
          <a:bodyPr wrap="square" lIns="55897" tIns="27950" rIns="89436" bIns="2795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896147">
              <a:defRPr/>
            </a:pPr>
            <a:r>
              <a:rPr lang="en-US" sz="1372" dirty="0">
                <a:solidFill>
                  <a:schemeClr val="bg1"/>
                </a:solidFill>
              </a:rPr>
              <a:t>Site URL is used as a parameter to connect to site using remote APIs. Customizations applied using remote provisioning techniques, for example with PnP remote provisioning template model.</a:t>
            </a:r>
          </a:p>
        </p:txBody>
      </p:sp>
      <p:sp>
        <p:nvSpPr>
          <p:cNvPr id="120" name="TextBox 119">
            <a:extLst>
              <a:ext uri="{FF2B5EF4-FFF2-40B4-BE49-F238E27FC236}">
                <a16:creationId xmlns:a16="http://schemas.microsoft.com/office/drawing/2014/main" id="{609FAC51-4949-4CFB-9718-A30CE214506C}"/>
              </a:ext>
            </a:extLst>
          </p:cNvPr>
          <p:cNvSpPr txBox="1"/>
          <p:nvPr/>
        </p:nvSpPr>
        <p:spPr>
          <a:xfrm>
            <a:off x="7995064" y="597815"/>
            <a:ext cx="3927697" cy="901278"/>
          </a:xfrm>
          <a:prstGeom prst="rect">
            <a:avLst/>
          </a:prstGeom>
          <a:solidFill>
            <a:schemeClr val="accent2"/>
          </a:solidFill>
          <a:ln w="19050">
            <a:noFill/>
            <a:prstDash val="solid"/>
            <a:miter lim="800000"/>
          </a:ln>
          <a:effectLst/>
        </p:spPr>
        <p:txBody>
          <a:bodyPr wrap="square" lIns="55897" tIns="27950" rIns="89436" bIns="2795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896147">
              <a:defRPr/>
            </a:pPr>
            <a:r>
              <a:rPr lang="en-US" sz="1372" dirty="0">
                <a:solidFill>
                  <a:schemeClr val="bg1"/>
                </a:solidFill>
              </a:rPr>
              <a:t>Script initiates previously configured flow, using the newly created site URL as parameter. Flow includes a step to pass site URL to Azure storage queue for delegating processing to Azure side.</a:t>
            </a:r>
          </a:p>
        </p:txBody>
      </p:sp>
      <p:cxnSp>
        <p:nvCxnSpPr>
          <p:cNvPr id="121" name="Straight Connector 120">
            <a:extLst>
              <a:ext uri="{FF2B5EF4-FFF2-40B4-BE49-F238E27FC236}">
                <a16:creationId xmlns:a16="http://schemas.microsoft.com/office/drawing/2014/main" id="{01E339E1-0AC3-43CA-8DEB-20B59950FAA2}"/>
              </a:ext>
            </a:extLst>
          </p:cNvPr>
          <p:cNvCxnSpPr>
            <a:cxnSpLocks/>
            <a:stCxn id="120" idx="2"/>
          </p:cNvCxnSpPr>
          <p:nvPr/>
        </p:nvCxnSpPr>
        <p:spPr>
          <a:xfrm flipH="1">
            <a:off x="7074381" y="1499093"/>
            <a:ext cx="2884531" cy="90901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FE503B73-6AFE-4B35-BF48-C50A9906A40D}"/>
              </a:ext>
            </a:extLst>
          </p:cNvPr>
          <p:cNvSpPr txBox="1"/>
          <p:nvPr/>
        </p:nvSpPr>
        <p:spPr>
          <a:xfrm rot="20863131">
            <a:off x="3426931" y="2575006"/>
            <a:ext cx="2251067" cy="211209"/>
          </a:xfrm>
          <a:prstGeom prst="rect">
            <a:avLst/>
          </a:prstGeom>
          <a:noFill/>
        </p:spPr>
        <p:txBody>
          <a:bodyPr wrap="square" lIns="0" tIns="0" rIns="0" bIns="0" rtlCol="0">
            <a:spAutoFit/>
          </a:bodyPr>
          <a:lstStyle/>
          <a:p>
            <a:r>
              <a:rPr lang="en-US" sz="1372" spc="-69" dirty="0">
                <a:solidFill>
                  <a:schemeClr val="tx1">
                    <a:lumMod val="75000"/>
                  </a:schemeClr>
                </a:solidFill>
              </a:rPr>
              <a:t>&lt;&lt;instantiate with site details&gt;&gt;</a:t>
            </a:r>
          </a:p>
        </p:txBody>
      </p:sp>
      <p:sp>
        <p:nvSpPr>
          <p:cNvPr id="128" name="TextBox 127">
            <a:extLst>
              <a:ext uri="{FF2B5EF4-FFF2-40B4-BE49-F238E27FC236}">
                <a16:creationId xmlns:a16="http://schemas.microsoft.com/office/drawing/2014/main" id="{AD5CE106-2DB4-40CD-8693-99EB3CB08227}"/>
              </a:ext>
            </a:extLst>
          </p:cNvPr>
          <p:cNvSpPr txBox="1"/>
          <p:nvPr/>
        </p:nvSpPr>
        <p:spPr>
          <a:xfrm rot="2519168">
            <a:off x="7758109" y="3045048"/>
            <a:ext cx="1418114" cy="211209"/>
          </a:xfrm>
          <a:prstGeom prst="rect">
            <a:avLst/>
          </a:prstGeom>
          <a:noFill/>
        </p:spPr>
        <p:txBody>
          <a:bodyPr wrap="none" lIns="0" tIns="0" rIns="0" bIns="0" rtlCol="0">
            <a:spAutoFit/>
          </a:bodyPr>
          <a:lstStyle/>
          <a:p>
            <a:r>
              <a:rPr lang="en-US" sz="1372" spc="-69" dirty="0">
                <a:solidFill>
                  <a:schemeClr val="tx1">
                    <a:lumMod val="75000"/>
                  </a:schemeClr>
                </a:solidFill>
              </a:rPr>
              <a:t>&lt;&lt;add message &gt;&gt;</a:t>
            </a:r>
          </a:p>
        </p:txBody>
      </p:sp>
      <p:grpSp>
        <p:nvGrpSpPr>
          <p:cNvPr id="129" name="Group 128">
            <a:extLst>
              <a:ext uri="{FF2B5EF4-FFF2-40B4-BE49-F238E27FC236}">
                <a16:creationId xmlns:a16="http://schemas.microsoft.com/office/drawing/2014/main" id="{96074BD6-61CC-467D-B1BF-663D8F0B1EDA}"/>
              </a:ext>
            </a:extLst>
          </p:cNvPr>
          <p:cNvGrpSpPr/>
          <p:nvPr/>
        </p:nvGrpSpPr>
        <p:grpSpPr>
          <a:xfrm>
            <a:off x="3668786" y="3036505"/>
            <a:ext cx="504289" cy="504289"/>
            <a:chOff x="492" y="17985"/>
            <a:chExt cx="524853" cy="524853"/>
          </a:xfrm>
        </p:grpSpPr>
        <p:sp>
          <p:nvSpPr>
            <p:cNvPr id="130" name="Oval 129">
              <a:extLst>
                <a:ext uri="{FF2B5EF4-FFF2-40B4-BE49-F238E27FC236}">
                  <a16:creationId xmlns:a16="http://schemas.microsoft.com/office/drawing/2014/main" id="{413862BE-F023-4AF3-95C1-F01275052400}"/>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1" name="Oval 4">
              <a:extLst>
                <a:ext uri="{FF2B5EF4-FFF2-40B4-BE49-F238E27FC236}">
                  <a16:creationId xmlns:a16="http://schemas.microsoft.com/office/drawing/2014/main" id="{CA8926BA-9159-4794-A659-FDA95A3DF24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24973">
                <a:lnSpc>
                  <a:spcPct val="90000"/>
                </a:lnSpc>
                <a:spcBef>
                  <a:spcPct val="0"/>
                </a:spcBef>
                <a:spcAft>
                  <a:spcPct val="35000"/>
                </a:spcAft>
              </a:pPr>
              <a:r>
                <a:rPr lang="fi-FI" sz="2306" dirty="0"/>
                <a:t>1</a:t>
              </a:r>
              <a:endParaRPr lang="en-US" sz="2306" dirty="0"/>
            </a:p>
          </p:txBody>
        </p:sp>
      </p:grpSp>
      <p:grpSp>
        <p:nvGrpSpPr>
          <p:cNvPr id="132" name="Group 131">
            <a:extLst>
              <a:ext uri="{FF2B5EF4-FFF2-40B4-BE49-F238E27FC236}">
                <a16:creationId xmlns:a16="http://schemas.microsoft.com/office/drawing/2014/main" id="{1AE6AAB5-39AD-4DB9-81DB-0A422E9AEA38}"/>
              </a:ext>
            </a:extLst>
          </p:cNvPr>
          <p:cNvGrpSpPr/>
          <p:nvPr/>
        </p:nvGrpSpPr>
        <p:grpSpPr>
          <a:xfrm>
            <a:off x="7730431" y="3135084"/>
            <a:ext cx="504289" cy="504289"/>
            <a:chOff x="492" y="17985"/>
            <a:chExt cx="524853" cy="524853"/>
          </a:xfrm>
        </p:grpSpPr>
        <p:sp>
          <p:nvSpPr>
            <p:cNvPr id="133" name="Oval 132">
              <a:extLst>
                <a:ext uri="{FF2B5EF4-FFF2-40B4-BE49-F238E27FC236}">
                  <a16:creationId xmlns:a16="http://schemas.microsoft.com/office/drawing/2014/main" id="{931D3DCC-AD9C-498E-8A96-550224219E73}"/>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4" name="Oval 4">
              <a:extLst>
                <a:ext uri="{FF2B5EF4-FFF2-40B4-BE49-F238E27FC236}">
                  <a16:creationId xmlns:a16="http://schemas.microsoft.com/office/drawing/2014/main" id="{79CD599C-7BD1-4CE2-9D30-E8B4385E3DD3}"/>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24973">
                <a:lnSpc>
                  <a:spcPct val="90000"/>
                </a:lnSpc>
                <a:spcBef>
                  <a:spcPct val="0"/>
                </a:spcBef>
                <a:spcAft>
                  <a:spcPct val="35000"/>
                </a:spcAft>
              </a:pPr>
              <a:r>
                <a:rPr lang="fi-FI" sz="2306" dirty="0"/>
                <a:t>2</a:t>
              </a:r>
              <a:endParaRPr lang="en-US" sz="2306" dirty="0"/>
            </a:p>
          </p:txBody>
        </p:sp>
      </p:grpSp>
      <p:grpSp>
        <p:nvGrpSpPr>
          <p:cNvPr id="135" name="Group 134">
            <a:extLst>
              <a:ext uri="{FF2B5EF4-FFF2-40B4-BE49-F238E27FC236}">
                <a16:creationId xmlns:a16="http://schemas.microsoft.com/office/drawing/2014/main" id="{7A040C47-A7FB-4E17-A1E0-E45D21D59C66}"/>
              </a:ext>
            </a:extLst>
          </p:cNvPr>
          <p:cNvGrpSpPr/>
          <p:nvPr/>
        </p:nvGrpSpPr>
        <p:grpSpPr>
          <a:xfrm>
            <a:off x="8707978" y="4993828"/>
            <a:ext cx="504289" cy="504289"/>
            <a:chOff x="492" y="17985"/>
            <a:chExt cx="524853" cy="524853"/>
          </a:xfrm>
        </p:grpSpPr>
        <p:sp>
          <p:nvSpPr>
            <p:cNvPr id="136" name="Oval 135">
              <a:extLst>
                <a:ext uri="{FF2B5EF4-FFF2-40B4-BE49-F238E27FC236}">
                  <a16:creationId xmlns:a16="http://schemas.microsoft.com/office/drawing/2014/main" id="{1B9B1347-072D-40E4-9689-819C0EE130E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730" dirty="0"/>
            </a:p>
          </p:txBody>
        </p:sp>
        <p:sp>
          <p:nvSpPr>
            <p:cNvPr id="137" name="Oval 4">
              <a:extLst>
                <a:ext uri="{FF2B5EF4-FFF2-40B4-BE49-F238E27FC236}">
                  <a16:creationId xmlns:a16="http://schemas.microsoft.com/office/drawing/2014/main" id="{7C65B045-E81F-4934-971C-9D2708F658ED}"/>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24973">
                <a:lnSpc>
                  <a:spcPct val="90000"/>
                </a:lnSpc>
                <a:spcBef>
                  <a:spcPct val="0"/>
                </a:spcBef>
                <a:spcAft>
                  <a:spcPct val="35000"/>
                </a:spcAft>
              </a:pPr>
              <a:r>
                <a:rPr lang="fi-FI" sz="2306" dirty="0"/>
                <a:t>3</a:t>
              </a:r>
              <a:endParaRPr lang="en-US" sz="2306" dirty="0"/>
            </a:p>
          </p:txBody>
        </p:sp>
      </p:grpSp>
      <p:grpSp>
        <p:nvGrpSpPr>
          <p:cNvPr id="138" name="Group 137">
            <a:extLst>
              <a:ext uri="{FF2B5EF4-FFF2-40B4-BE49-F238E27FC236}">
                <a16:creationId xmlns:a16="http://schemas.microsoft.com/office/drawing/2014/main" id="{58D45D6E-60A5-4240-A37D-563FA7C4D742}"/>
              </a:ext>
            </a:extLst>
          </p:cNvPr>
          <p:cNvGrpSpPr/>
          <p:nvPr/>
        </p:nvGrpSpPr>
        <p:grpSpPr>
          <a:xfrm>
            <a:off x="4900943" y="5109354"/>
            <a:ext cx="504289" cy="504289"/>
            <a:chOff x="492" y="17985"/>
            <a:chExt cx="524853" cy="524853"/>
          </a:xfrm>
        </p:grpSpPr>
        <p:sp>
          <p:nvSpPr>
            <p:cNvPr id="139" name="Oval 138">
              <a:extLst>
                <a:ext uri="{FF2B5EF4-FFF2-40B4-BE49-F238E27FC236}">
                  <a16:creationId xmlns:a16="http://schemas.microsoft.com/office/drawing/2014/main" id="{BED0EBA7-FBF2-4EBB-80E4-B75D1C1BC19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0" name="Oval 4">
              <a:extLst>
                <a:ext uri="{FF2B5EF4-FFF2-40B4-BE49-F238E27FC236}">
                  <a16:creationId xmlns:a16="http://schemas.microsoft.com/office/drawing/2014/main" id="{A778325D-FBF8-4D27-B20D-DDE6FF628FA3}"/>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24973">
                <a:lnSpc>
                  <a:spcPct val="90000"/>
                </a:lnSpc>
                <a:spcBef>
                  <a:spcPct val="0"/>
                </a:spcBef>
                <a:spcAft>
                  <a:spcPct val="35000"/>
                </a:spcAft>
              </a:pPr>
              <a:r>
                <a:rPr lang="fi-FI" sz="2306" dirty="0"/>
                <a:t>4</a:t>
              </a:r>
              <a:endParaRPr lang="en-US" sz="2306" dirty="0"/>
            </a:p>
          </p:txBody>
        </p:sp>
      </p:grpSp>
      <p:sp>
        <p:nvSpPr>
          <p:cNvPr id="65" name="Rectangle 64">
            <a:extLst>
              <a:ext uri="{FF2B5EF4-FFF2-40B4-BE49-F238E27FC236}">
                <a16:creationId xmlns:a16="http://schemas.microsoft.com/office/drawing/2014/main" id="{AA21CB9A-8580-42EC-864A-09ABB2EA172B}"/>
              </a:ext>
            </a:extLst>
          </p:cNvPr>
          <p:cNvSpPr/>
          <p:nvPr/>
        </p:nvSpPr>
        <p:spPr>
          <a:xfrm>
            <a:off x="9195734" y="2009661"/>
            <a:ext cx="2727027" cy="1538804"/>
          </a:xfrm>
          <a:prstGeom prst="rect">
            <a:avLst/>
          </a:prstGeom>
          <a:ln w="22225">
            <a:solidFill>
              <a:schemeClr val="accent6"/>
            </a:solidFill>
          </a:ln>
        </p:spPr>
        <p:txBody>
          <a:bodyPr wrap="square">
            <a:spAutoFit/>
          </a:bodyPr>
          <a:lstStyle/>
          <a:p>
            <a:r>
              <a:rPr lang="en-US" sz="1568" u="sng" dirty="0" err="1">
                <a:solidFill>
                  <a:schemeClr val="accent1"/>
                </a:solidFill>
              </a:rPr>
              <a:t>triggerFlow</a:t>
            </a:r>
            <a:r>
              <a:rPr lang="en-US" sz="1568" u="sng" dirty="0">
                <a:solidFill>
                  <a:schemeClr val="accent1"/>
                </a:solidFill>
              </a:rPr>
              <a:t> script action</a:t>
            </a:r>
          </a:p>
          <a:p>
            <a:pPr marL="285695" indent="-285695">
              <a:buFont typeface="Arial" panose="020B0604020202020204" pitchFamily="34" charset="0"/>
              <a:buChar char="•"/>
            </a:pPr>
            <a:r>
              <a:rPr lang="en-US" sz="1568" dirty="0">
                <a:solidFill>
                  <a:schemeClr val="accent1"/>
                </a:solidFill>
              </a:rPr>
              <a:t>Site URL</a:t>
            </a:r>
          </a:p>
          <a:p>
            <a:pPr marL="285695" indent="-285695">
              <a:buFont typeface="Arial" panose="020B0604020202020204" pitchFamily="34" charset="0"/>
              <a:buChar char="•"/>
            </a:pPr>
            <a:r>
              <a:rPr lang="en-US" sz="1568" dirty="0">
                <a:solidFill>
                  <a:schemeClr val="accent1"/>
                </a:solidFill>
              </a:rPr>
              <a:t>Site Description</a:t>
            </a:r>
          </a:p>
          <a:p>
            <a:pPr marL="285695" indent="-285695">
              <a:buFont typeface="Arial" panose="020B0604020202020204" pitchFamily="34" charset="0"/>
              <a:buChar char="•"/>
            </a:pPr>
            <a:r>
              <a:rPr lang="en-US" sz="1568" dirty="0">
                <a:solidFill>
                  <a:schemeClr val="accent1"/>
                </a:solidFill>
              </a:rPr>
              <a:t>Created By</a:t>
            </a:r>
          </a:p>
          <a:p>
            <a:pPr marL="285695" indent="-285695">
              <a:buFont typeface="Arial" panose="020B0604020202020204" pitchFamily="34" charset="0"/>
              <a:buChar char="•"/>
            </a:pPr>
            <a:r>
              <a:rPr lang="en-US" sz="1568" dirty="0">
                <a:solidFill>
                  <a:schemeClr val="accent1"/>
                </a:solidFill>
              </a:rPr>
              <a:t>Creator Email</a:t>
            </a:r>
          </a:p>
          <a:p>
            <a:pPr marL="285695" indent="-285695">
              <a:buFont typeface="Arial" panose="020B0604020202020204" pitchFamily="34" charset="0"/>
              <a:buChar char="•"/>
            </a:pPr>
            <a:r>
              <a:rPr lang="en-US" sz="1568" dirty="0">
                <a:solidFill>
                  <a:schemeClr val="accent1"/>
                </a:solidFill>
              </a:rPr>
              <a:t>UTC Creation Time</a:t>
            </a:r>
          </a:p>
        </p:txBody>
      </p:sp>
      <p:sp>
        <p:nvSpPr>
          <p:cNvPr id="63" name="Arrow: Pentagon 62">
            <a:extLst>
              <a:ext uri="{FF2B5EF4-FFF2-40B4-BE49-F238E27FC236}">
                <a16:creationId xmlns:a16="http://schemas.microsoft.com/office/drawing/2014/main" id="{55193C19-EEF8-4921-A88D-03E5A370BFD8}"/>
              </a:ext>
            </a:extLst>
          </p:cNvPr>
          <p:cNvSpPr/>
          <p:nvPr/>
        </p:nvSpPr>
        <p:spPr bwMode="auto">
          <a:xfrm>
            <a:off x="8467166" y="6107610"/>
            <a:ext cx="3300288" cy="604730"/>
          </a:xfrm>
          <a:prstGeom prst="homePlat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Code Walk-through</a:t>
            </a:r>
          </a:p>
        </p:txBody>
      </p:sp>
    </p:spTree>
    <p:extLst>
      <p:ext uri="{BB962C8B-B14F-4D97-AF65-F5344CB8AC3E}">
        <p14:creationId xmlns:p14="http://schemas.microsoft.com/office/powerpoint/2010/main" val="204562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left)">
                                      <p:cBhvr>
                                        <p:cTn id="10" dur="500"/>
                                        <p:tgtEl>
                                          <p:spTgt spid="1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fade">
                                      <p:cBhvr>
                                        <p:cTn id="14" dur="500"/>
                                        <p:tgtEl>
                                          <p:spTgt spid="96"/>
                                        </p:tgtEl>
                                      </p:cBhvr>
                                    </p:animEffect>
                                  </p:childTnLst>
                                </p:cTn>
                              </p:par>
                              <p:par>
                                <p:cTn id="15" presetID="10"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par>
                          <p:cTn id="18" fill="hold">
                            <p:stCondLst>
                              <p:cond delay="1000"/>
                            </p:stCondLst>
                            <p:childTnLst>
                              <p:par>
                                <p:cTn id="19" presetID="42" presetClass="entr" presetSubtype="0" fill="hold" nodeType="afterEffect">
                                  <p:stCondLst>
                                    <p:cond delay="1000"/>
                                  </p:stCondLst>
                                  <p:childTnLst>
                                    <p:set>
                                      <p:cBhvr>
                                        <p:cTn id="20" dur="1" fill="hold">
                                          <p:stCondLst>
                                            <p:cond delay="0"/>
                                          </p:stCondLst>
                                        </p:cTn>
                                        <p:tgtEl>
                                          <p:spTgt spid="121"/>
                                        </p:tgtEl>
                                        <p:attrNameLst>
                                          <p:attrName>style.visibility</p:attrName>
                                        </p:attrNameLst>
                                      </p:cBhvr>
                                      <p:to>
                                        <p:strVal val="visible"/>
                                      </p:to>
                                    </p:set>
                                    <p:animEffect transition="in" filter="fade">
                                      <p:cBhvr>
                                        <p:cTn id="21" dur="1000"/>
                                        <p:tgtEl>
                                          <p:spTgt spid="121"/>
                                        </p:tgtEl>
                                      </p:cBhvr>
                                    </p:animEffect>
                                    <p:anim calcmode="lin" valueType="num">
                                      <p:cBhvr>
                                        <p:cTn id="22" dur="1000" fill="hold"/>
                                        <p:tgtEl>
                                          <p:spTgt spid="121"/>
                                        </p:tgtEl>
                                        <p:attrNameLst>
                                          <p:attrName>ppt_x</p:attrName>
                                        </p:attrNameLst>
                                      </p:cBhvr>
                                      <p:tavLst>
                                        <p:tav tm="0">
                                          <p:val>
                                            <p:strVal val="#ppt_x"/>
                                          </p:val>
                                        </p:tav>
                                        <p:tav tm="100000">
                                          <p:val>
                                            <p:strVal val="#ppt_x"/>
                                          </p:val>
                                        </p:tav>
                                      </p:tavLst>
                                    </p:anim>
                                    <p:anim calcmode="lin" valueType="num">
                                      <p:cBhvr>
                                        <p:cTn id="23" dur="1000" fill="hold"/>
                                        <p:tgtEl>
                                          <p:spTgt spid="12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1000"/>
                                        <p:tgtEl>
                                          <p:spTgt spid="120"/>
                                        </p:tgtEl>
                                      </p:cBhvr>
                                    </p:animEffect>
                                    <p:anim calcmode="lin" valueType="num">
                                      <p:cBhvr>
                                        <p:cTn id="27" dur="1000" fill="hold"/>
                                        <p:tgtEl>
                                          <p:spTgt spid="120"/>
                                        </p:tgtEl>
                                        <p:attrNameLst>
                                          <p:attrName>ppt_x</p:attrName>
                                        </p:attrNameLst>
                                      </p:cBhvr>
                                      <p:tavLst>
                                        <p:tav tm="0">
                                          <p:val>
                                            <p:strVal val="#ppt_x"/>
                                          </p:val>
                                        </p:tav>
                                        <p:tav tm="100000">
                                          <p:val>
                                            <p:strVal val="#ppt_x"/>
                                          </p:val>
                                        </p:tav>
                                      </p:tavLst>
                                    </p:anim>
                                    <p:anim calcmode="lin" valueType="num">
                                      <p:cBhvr>
                                        <p:cTn id="28"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wipe(left)">
                                      <p:cBhvr>
                                        <p:cTn id="36" dur="500"/>
                                        <p:tgtEl>
                                          <p:spTgt spid="12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right)">
                                      <p:cBhvr>
                                        <p:cTn id="48" dur="500"/>
                                        <p:tgtEl>
                                          <p:spTgt spid="42"/>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right)">
                                      <p:cBhvr>
                                        <p:cTn id="51" dur="500"/>
                                        <p:tgtEl>
                                          <p:spTgt spid="54"/>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35"/>
                                        </p:tgtEl>
                                        <p:attrNameLst>
                                          <p:attrName>style.visibility</p:attrName>
                                        </p:attrNameLst>
                                      </p:cBhvr>
                                      <p:to>
                                        <p:strVal val="visible"/>
                                      </p:to>
                                    </p:set>
                                    <p:animEffect transition="in" filter="fade">
                                      <p:cBhvr>
                                        <p:cTn id="55" dur="500"/>
                                        <p:tgtEl>
                                          <p:spTgt spid="135"/>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1000"/>
                            </p:stCondLst>
                            <p:childTnLst>
                              <p:par>
                                <p:cTn id="60" presetID="42" presetClass="entr" presetSubtype="0" fill="hold" grpId="0" nodeType="afterEffect">
                                  <p:stCondLst>
                                    <p:cond delay="10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1000"/>
                                        <p:tgtEl>
                                          <p:spTgt spid="117"/>
                                        </p:tgtEl>
                                      </p:cBhvr>
                                    </p:animEffect>
                                    <p:anim calcmode="lin" valueType="num">
                                      <p:cBhvr>
                                        <p:cTn id="63" dur="1000" fill="hold"/>
                                        <p:tgtEl>
                                          <p:spTgt spid="117"/>
                                        </p:tgtEl>
                                        <p:attrNameLst>
                                          <p:attrName>ppt_x</p:attrName>
                                        </p:attrNameLst>
                                      </p:cBhvr>
                                      <p:tavLst>
                                        <p:tav tm="0">
                                          <p:val>
                                            <p:strVal val="#ppt_x"/>
                                          </p:val>
                                        </p:tav>
                                        <p:tav tm="100000">
                                          <p:val>
                                            <p:strVal val="#ppt_x"/>
                                          </p:val>
                                        </p:tav>
                                      </p:tavLst>
                                    </p:anim>
                                    <p:anim calcmode="lin" valueType="num">
                                      <p:cBhvr>
                                        <p:cTn id="64" dur="1000" fill="hold"/>
                                        <p:tgtEl>
                                          <p:spTgt spid="1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00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1000"/>
                                        <p:tgtEl>
                                          <p:spTgt spid="116"/>
                                        </p:tgtEl>
                                      </p:cBhvr>
                                    </p:animEffect>
                                    <p:anim calcmode="lin" valueType="num">
                                      <p:cBhvr>
                                        <p:cTn id="68" dur="1000" fill="hold"/>
                                        <p:tgtEl>
                                          <p:spTgt spid="116"/>
                                        </p:tgtEl>
                                        <p:attrNameLst>
                                          <p:attrName>ppt_x</p:attrName>
                                        </p:attrNameLst>
                                      </p:cBhvr>
                                      <p:tavLst>
                                        <p:tav tm="0">
                                          <p:val>
                                            <p:strVal val="#ppt_x"/>
                                          </p:val>
                                        </p:tav>
                                        <p:tav tm="100000">
                                          <p:val>
                                            <p:strVal val="#ppt_x"/>
                                          </p:val>
                                        </p:tav>
                                      </p:tavLst>
                                    </p:anim>
                                    <p:anim calcmode="lin" valueType="num">
                                      <p:cBhvr>
                                        <p:cTn id="69"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right)">
                                      <p:cBhvr>
                                        <p:cTn id="74" dur="500"/>
                                        <p:tgtEl>
                                          <p:spTgt spid="10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wipe(right)">
                                      <p:cBhvr>
                                        <p:cTn id="77" dur="500"/>
                                        <p:tgtEl>
                                          <p:spTgt spid="11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38"/>
                                        </p:tgtEl>
                                        <p:attrNameLst>
                                          <p:attrName>style.visibility</p:attrName>
                                        </p:attrNameLst>
                                      </p:cBhvr>
                                      <p:to>
                                        <p:strVal val="visible"/>
                                      </p:to>
                                    </p:set>
                                    <p:animEffect transition="in" filter="fade">
                                      <p:cBhvr>
                                        <p:cTn id="81" dur="500"/>
                                        <p:tgtEl>
                                          <p:spTgt spid="138"/>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14" grpId="0"/>
      <p:bldP spid="117" grpId="0" animBg="1"/>
      <p:bldP spid="120" grpId="0" animBg="1"/>
      <p:bldP spid="127" grpId="0"/>
      <p:bldP spid="128" grpId="0"/>
      <p:bldP spid="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BB02-89CB-4F48-8F6F-2BFDDB87AC17}"/>
              </a:ext>
            </a:extLst>
          </p:cNvPr>
          <p:cNvSpPr>
            <a:spLocks noGrp="1"/>
          </p:cNvSpPr>
          <p:nvPr>
            <p:ph type="title"/>
          </p:nvPr>
        </p:nvSpPr>
        <p:spPr/>
        <p:txBody>
          <a:bodyPr/>
          <a:lstStyle/>
          <a:p>
            <a:r>
              <a:rPr lang="en-US" dirty="0"/>
              <a:t>Site Designs for Hubs!</a:t>
            </a:r>
          </a:p>
        </p:txBody>
      </p:sp>
      <p:sp>
        <p:nvSpPr>
          <p:cNvPr id="3" name="Text Placeholder 2">
            <a:extLst>
              <a:ext uri="{FF2B5EF4-FFF2-40B4-BE49-F238E27FC236}">
                <a16:creationId xmlns:a16="http://schemas.microsoft.com/office/drawing/2014/main" id="{39F32AB3-AEFE-4E6A-A494-0CDD5E4F6EB4}"/>
              </a:ext>
            </a:extLst>
          </p:cNvPr>
          <p:cNvSpPr>
            <a:spLocks noGrp="1"/>
          </p:cNvSpPr>
          <p:nvPr>
            <p:ph type="body" sz="quarter" idx="10"/>
          </p:nvPr>
        </p:nvSpPr>
        <p:spPr>
          <a:xfrm>
            <a:off x="266921" y="1189494"/>
            <a:ext cx="4783251" cy="4342018"/>
          </a:xfrm>
        </p:spPr>
        <p:txBody>
          <a:bodyPr>
            <a:normAutofit lnSpcReduction="10000"/>
          </a:bodyPr>
          <a:lstStyle/>
          <a:p>
            <a:r>
              <a:rPr lang="en-US" sz="2353" dirty="0">
                <a:gradFill>
                  <a:gsLst>
                    <a:gs pos="1250">
                      <a:schemeClr val="tx2"/>
                    </a:gs>
                    <a:gs pos="100000">
                      <a:schemeClr val="tx2"/>
                    </a:gs>
                  </a:gsLst>
                  <a:lin ang="5400000" scaled="0"/>
                </a:gradFill>
                <a:latin typeface="+mn-lt"/>
              </a:rPr>
              <a:t>Site designs will become an optional configuration capability - connected to a hub and then applied to sites on join.</a:t>
            </a:r>
          </a:p>
          <a:p>
            <a:endParaRPr lang="en-US" sz="2353" dirty="0">
              <a:gradFill>
                <a:gsLst>
                  <a:gs pos="1250">
                    <a:schemeClr val="tx2"/>
                  </a:gs>
                  <a:gs pos="100000">
                    <a:schemeClr val="tx2"/>
                  </a:gs>
                </a:gsLst>
                <a:lin ang="5400000" scaled="0"/>
              </a:gradFill>
              <a:latin typeface="+mn-lt"/>
            </a:endParaRPr>
          </a:p>
          <a:p>
            <a:r>
              <a:rPr lang="en-US" sz="2353" dirty="0">
                <a:solidFill>
                  <a:schemeClr val="accent3"/>
                </a:solidFill>
                <a:latin typeface="+mn-lt"/>
              </a:rPr>
              <a:t>These designs are published globally and can be used on one or more hubs.</a:t>
            </a:r>
          </a:p>
          <a:p>
            <a:endParaRPr lang="en-US" sz="2353" dirty="0">
              <a:gradFill>
                <a:gsLst>
                  <a:gs pos="1250">
                    <a:schemeClr val="tx2"/>
                  </a:gs>
                  <a:gs pos="100000">
                    <a:schemeClr val="tx2"/>
                  </a:gs>
                </a:gsLst>
                <a:lin ang="5400000" scaled="0"/>
              </a:gradFill>
              <a:latin typeface="+mn-lt"/>
            </a:endParaRPr>
          </a:p>
          <a:p>
            <a:r>
              <a:rPr lang="en-US" sz="2353" dirty="0">
                <a:gradFill>
                  <a:gsLst>
                    <a:gs pos="1250">
                      <a:schemeClr val="tx2"/>
                    </a:gs>
                    <a:gs pos="100000">
                      <a:schemeClr val="tx2"/>
                    </a:gs>
                  </a:gsLst>
                  <a:lin ang="5400000" scaled="0"/>
                </a:gradFill>
                <a:latin typeface="+mn-lt"/>
              </a:rPr>
              <a:t>The scripts are executed on join; additive so nothing is lost on site moves</a:t>
            </a:r>
          </a:p>
          <a:p>
            <a:endParaRPr lang="en-US" sz="2353" dirty="0">
              <a:gradFill>
                <a:gsLst>
                  <a:gs pos="1250">
                    <a:schemeClr val="tx2"/>
                  </a:gs>
                  <a:gs pos="100000">
                    <a:schemeClr val="tx2"/>
                  </a:gs>
                </a:gsLst>
                <a:lin ang="5400000" scaled="0"/>
              </a:gradFill>
              <a:latin typeface="+mn-lt"/>
            </a:endParaRPr>
          </a:p>
        </p:txBody>
      </p:sp>
      <p:grpSp>
        <p:nvGrpSpPr>
          <p:cNvPr id="14" name="Group 13">
            <a:extLst>
              <a:ext uri="{FF2B5EF4-FFF2-40B4-BE49-F238E27FC236}">
                <a16:creationId xmlns:a16="http://schemas.microsoft.com/office/drawing/2014/main" id="{C1115972-64DF-43E0-84D4-5C1C88AE094C}"/>
              </a:ext>
            </a:extLst>
          </p:cNvPr>
          <p:cNvGrpSpPr/>
          <p:nvPr/>
        </p:nvGrpSpPr>
        <p:grpSpPr>
          <a:xfrm>
            <a:off x="4975469" y="1189494"/>
            <a:ext cx="7000532" cy="4652345"/>
            <a:chOff x="3566578" y="677862"/>
            <a:chExt cx="7452259" cy="4736061"/>
          </a:xfrm>
        </p:grpSpPr>
        <p:pic>
          <p:nvPicPr>
            <p:cNvPr id="9" name="Picture 8">
              <a:extLst>
                <a:ext uri="{FF2B5EF4-FFF2-40B4-BE49-F238E27FC236}">
                  <a16:creationId xmlns:a16="http://schemas.microsoft.com/office/drawing/2014/main" id="{C57D616B-C30B-4F5B-B92F-428FFBCE7A8E}"/>
                </a:ext>
              </a:extLst>
            </p:cNvPr>
            <p:cNvPicPr>
              <a:picLocks noChangeAspect="1"/>
            </p:cNvPicPr>
            <p:nvPr/>
          </p:nvPicPr>
          <p:blipFill>
            <a:blip r:embed="rId3"/>
            <a:stretch>
              <a:fillRect/>
            </a:stretch>
          </p:blipFill>
          <p:spPr>
            <a:xfrm>
              <a:off x="3566578" y="677862"/>
              <a:ext cx="7400617" cy="4736061"/>
            </a:xfrm>
            <a:prstGeom prst="rect">
              <a:avLst/>
            </a:prstGeom>
          </p:spPr>
        </p:pic>
        <p:pic>
          <p:nvPicPr>
            <p:cNvPr id="10" name="Picture 9">
              <a:extLst>
                <a:ext uri="{FF2B5EF4-FFF2-40B4-BE49-F238E27FC236}">
                  <a16:creationId xmlns:a16="http://schemas.microsoft.com/office/drawing/2014/main" id="{6147ED4B-8B75-418D-BB94-F328C70B0725}"/>
                </a:ext>
              </a:extLst>
            </p:cNvPr>
            <p:cNvPicPr>
              <a:picLocks noChangeAspect="1"/>
            </p:cNvPicPr>
            <p:nvPr/>
          </p:nvPicPr>
          <p:blipFill>
            <a:blip r:embed="rId4"/>
            <a:stretch>
              <a:fillRect/>
            </a:stretch>
          </p:blipFill>
          <p:spPr>
            <a:xfrm>
              <a:off x="9266237" y="949272"/>
              <a:ext cx="1752600" cy="4464651"/>
            </a:xfrm>
            <a:prstGeom prst="rect">
              <a:avLst/>
            </a:prstGeom>
          </p:spPr>
        </p:pic>
        <p:cxnSp>
          <p:nvCxnSpPr>
            <p:cNvPr id="13" name="Straight Connector 12">
              <a:extLst>
                <a:ext uri="{FF2B5EF4-FFF2-40B4-BE49-F238E27FC236}">
                  <a16:creationId xmlns:a16="http://schemas.microsoft.com/office/drawing/2014/main" id="{68729F8F-A5B0-446C-BF13-F375D79ED372}"/>
                </a:ext>
              </a:extLst>
            </p:cNvPr>
            <p:cNvCxnSpPr/>
            <p:nvPr/>
          </p:nvCxnSpPr>
          <p:spPr>
            <a:xfrm>
              <a:off x="9342437" y="1212849"/>
              <a:ext cx="0" cy="42010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47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generated with high confidence">
            <a:extLst>
              <a:ext uri="{FF2B5EF4-FFF2-40B4-BE49-F238E27FC236}">
                <a16:creationId xmlns:a16="http://schemas.microsoft.com/office/drawing/2014/main" id="{2BBA223B-E6DE-4E2F-8DF0-DC8091009B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05301" y="1820333"/>
            <a:ext cx="4036181" cy="4036181"/>
          </a:xfrm>
          <a:prstGeom prst="rect">
            <a:avLst/>
          </a:prstGeom>
        </p:spPr>
      </p:pic>
      <p:sp>
        <p:nvSpPr>
          <p:cNvPr id="13" name="Freeform: Shape 1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E0865F27-CB5F-41B4-A966-E060FE85D858}"/>
              </a:ext>
            </a:extLst>
          </p:cNvPr>
          <p:cNvSpPr>
            <a:spLocks noGrp="1"/>
          </p:cNvSpPr>
          <p:nvPr>
            <p:ph type="title"/>
          </p:nvPr>
        </p:nvSpPr>
        <p:spPr>
          <a:xfrm>
            <a:off x="838199" y="365125"/>
            <a:ext cx="5529943" cy="1325563"/>
          </a:xfrm>
        </p:spPr>
        <p:txBody>
          <a:bodyPr vert="horz" lIns="91440" tIns="45720" rIns="91440" bIns="45720" rtlCol="0" anchor="ctr">
            <a:normAutofit/>
          </a:bodyPr>
          <a:lstStyle/>
          <a:p>
            <a:pPr defTabSz="914400">
              <a:lnSpc>
                <a:spcPct val="90000"/>
              </a:lnSpc>
            </a:pPr>
            <a:r>
              <a:rPr lang="en-US" sz="4400" kern="1200">
                <a:solidFill>
                  <a:schemeClr val="tx1"/>
                </a:solidFill>
                <a:latin typeface="+mj-lt"/>
                <a:ea typeface="+mj-ea"/>
                <a:cs typeface="+mj-cs"/>
              </a:rPr>
              <a:t>Agenda</a:t>
            </a:r>
          </a:p>
        </p:txBody>
      </p:sp>
      <p:sp>
        <p:nvSpPr>
          <p:cNvPr id="6" name="Content Placeholder 5">
            <a:extLst>
              <a:ext uri="{FF2B5EF4-FFF2-40B4-BE49-F238E27FC236}">
                <a16:creationId xmlns:a16="http://schemas.microsoft.com/office/drawing/2014/main" id="{9C26BA60-A786-4374-8502-17259BAF9F5B}"/>
              </a:ext>
            </a:extLst>
          </p:cNvPr>
          <p:cNvSpPr>
            <a:spLocks noGrp="1"/>
          </p:cNvSpPr>
          <p:nvPr>
            <p:ph sz="quarter" idx="11"/>
          </p:nvPr>
        </p:nvSpPr>
        <p:spPr>
          <a:xfrm>
            <a:off x="838199" y="1825625"/>
            <a:ext cx="4128169" cy="3399518"/>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2000" dirty="0">
                <a:solidFill>
                  <a:schemeClr val="tx1"/>
                </a:solidFill>
                <a:latin typeface="+mn-lt"/>
                <a:cs typeface="+mn-cs"/>
              </a:rPr>
              <a:t>Modern SharePoint</a:t>
            </a:r>
          </a:p>
          <a:p>
            <a:pPr defTabSz="914400">
              <a:lnSpc>
                <a:spcPct val="90000"/>
              </a:lnSpc>
              <a:buFont typeface="Arial" panose="020B0604020202020204" pitchFamily="34" charset="0"/>
              <a:buChar char="•"/>
            </a:pPr>
            <a:r>
              <a:rPr lang="en-US" sz="2000" dirty="0">
                <a:solidFill>
                  <a:schemeClr val="tx1"/>
                </a:solidFill>
                <a:latin typeface="+mn-lt"/>
                <a:cs typeface="+mn-cs"/>
              </a:rPr>
              <a:t>Classic approaches to site provisioning</a:t>
            </a:r>
          </a:p>
          <a:p>
            <a:pPr defTabSz="914400">
              <a:lnSpc>
                <a:spcPct val="90000"/>
              </a:lnSpc>
              <a:buFont typeface="Arial" panose="020B0604020202020204" pitchFamily="34" charset="0"/>
              <a:buChar char="•"/>
            </a:pPr>
            <a:r>
              <a:rPr lang="en-US" sz="2000" dirty="0">
                <a:solidFill>
                  <a:schemeClr val="tx1"/>
                </a:solidFill>
                <a:latin typeface="+mn-lt"/>
                <a:cs typeface="+mn-cs"/>
              </a:rPr>
              <a:t>Site Designs and Scripts</a:t>
            </a:r>
          </a:p>
          <a:p>
            <a:pPr defTabSz="914400">
              <a:lnSpc>
                <a:spcPct val="90000"/>
              </a:lnSpc>
              <a:buFont typeface="Arial" panose="020B0604020202020204" pitchFamily="34" charset="0"/>
              <a:buChar char="•"/>
            </a:pPr>
            <a:r>
              <a:rPr lang="en-US" sz="2000" dirty="0">
                <a:solidFill>
                  <a:schemeClr val="tx1"/>
                </a:solidFill>
                <a:latin typeface="+mn-lt"/>
                <a:cs typeface="+mn-cs"/>
              </a:rPr>
              <a:t>Adding PnP provisioning to your site script</a:t>
            </a:r>
          </a:p>
          <a:p>
            <a:pPr defTabSz="914400">
              <a:lnSpc>
                <a:spcPct val="90000"/>
              </a:lnSpc>
              <a:buFont typeface="Arial" panose="020B0604020202020204" pitchFamily="34" charset="0"/>
              <a:buChar char="•"/>
            </a:pPr>
            <a:r>
              <a:rPr lang="en-US" sz="2000" dirty="0">
                <a:solidFill>
                  <a:schemeClr val="tx1"/>
                </a:solidFill>
                <a:latin typeface="+mn-lt"/>
                <a:cs typeface="+mn-cs"/>
              </a:rPr>
              <a:t>Applying </a:t>
            </a:r>
            <a:r>
              <a:rPr lang="en-US" sz="2000">
                <a:solidFill>
                  <a:schemeClr val="tx1"/>
                </a:solidFill>
                <a:latin typeface="+mn-lt"/>
                <a:cs typeface="+mn-cs"/>
              </a:rPr>
              <a:t>Site Scripts</a:t>
            </a:r>
            <a:endParaRPr lang="en-US" sz="2000" dirty="0">
              <a:solidFill>
                <a:schemeClr val="tx1"/>
              </a:solidFill>
              <a:latin typeface="+mn-lt"/>
              <a:cs typeface="+mn-cs"/>
            </a:endParaRPr>
          </a:p>
        </p:txBody>
      </p:sp>
    </p:spTree>
    <p:extLst>
      <p:ext uri="{BB962C8B-B14F-4D97-AF65-F5344CB8AC3E}">
        <p14:creationId xmlns:p14="http://schemas.microsoft.com/office/powerpoint/2010/main" val="207676687"/>
      </p:ext>
    </p:extLst>
  </p:cSld>
  <p:clrMapOvr>
    <a:overrideClrMapping bg1="dk1" tx1="lt1" bg2="dk2" tx2="lt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BB02-89CB-4F48-8F6F-2BFDDB87AC17}"/>
              </a:ext>
            </a:extLst>
          </p:cNvPr>
          <p:cNvSpPr>
            <a:spLocks noGrp="1"/>
          </p:cNvSpPr>
          <p:nvPr>
            <p:ph type="title"/>
          </p:nvPr>
        </p:nvSpPr>
        <p:spPr/>
        <p:txBody>
          <a:bodyPr/>
          <a:lstStyle/>
          <a:p>
            <a:r>
              <a:rPr lang="en-US" dirty="0"/>
              <a:t>Site Designs for Existing Sites!</a:t>
            </a:r>
          </a:p>
        </p:txBody>
      </p:sp>
      <p:sp>
        <p:nvSpPr>
          <p:cNvPr id="3" name="Text Placeholder 2">
            <a:extLst>
              <a:ext uri="{FF2B5EF4-FFF2-40B4-BE49-F238E27FC236}">
                <a16:creationId xmlns:a16="http://schemas.microsoft.com/office/drawing/2014/main" id="{39F32AB3-AEFE-4E6A-A494-0CDD5E4F6EB4}"/>
              </a:ext>
            </a:extLst>
          </p:cNvPr>
          <p:cNvSpPr>
            <a:spLocks noGrp="1"/>
          </p:cNvSpPr>
          <p:nvPr>
            <p:ph type="body" sz="quarter" idx="10"/>
          </p:nvPr>
        </p:nvSpPr>
        <p:spPr>
          <a:xfrm>
            <a:off x="194538" y="1337342"/>
            <a:ext cx="5453250" cy="4601745"/>
          </a:xfrm>
        </p:spPr>
        <p:txBody>
          <a:bodyPr>
            <a:normAutofit/>
          </a:bodyPr>
          <a:lstStyle/>
          <a:p>
            <a:r>
              <a:rPr lang="en-US" sz="2353" dirty="0">
                <a:gradFill>
                  <a:gsLst>
                    <a:gs pos="1250">
                      <a:schemeClr val="tx2"/>
                    </a:gs>
                    <a:gs pos="100000">
                      <a:schemeClr val="tx2"/>
                    </a:gs>
                  </a:gsLst>
                  <a:lin ang="5400000" scaled="0"/>
                </a:gradFill>
                <a:latin typeface="+mn-lt"/>
              </a:rPr>
              <a:t>Site designs can also be applied to existing sites.</a:t>
            </a:r>
          </a:p>
          <a:p>
            <a:endParaRPr lang="en-US" sz="2353" dirty="0">
              <a:solidFill>
                <a:schemeClr val="accent3"/>
              </a:solidFill>
              <a:latin typeface="+mn-lt"/>
            </a:endParaRPr>
          </a:p>
          <a:p>
            <a:r>
              <a:rPr lang="en-US" sz="2353" dirty="0">
                <a:solidFill>
                  <a:schemeClr val="accent3"/>
                </a:solidFill>
                <a:latin typeface="+mn-lt"/>
              </a:rPr>
              <a:t>PowerShell or REST can be used to apply a published design to a site.</a:t>
            </a:r>
          </a:p>
          <a:p>
            <a:endParaRPr lang="en-US" sz="2353" dirty="0">
              <a:gradFill>
                <a:gsLst>
                  <a:gs pos="1250">
                    <a:schemeClr val="tx2"/>
                  </a:gs>
                  <a:gs pos="100000">
                    <a:schemeClr val="tx2"/>
                  </a:gs>
                </a:gsLst>
                <a:lin ang="5400000" scaled="0"/>
              </a:gradFill>
              <a:latin typeface="+mn-lt"/>
            </a:endParaRPr>
          </a:p>
          <a:p>
            <a:r>
              <a:rPr lang="en-US" sz="2353" dirty="0">
                <a:gradFill>
                  <a:gsLst>
                    <a:gs pos="1250">
                      <a:schemeClr val="tx2"/>
                    </a:gs>
                    <a:gs pos="100000">
                      <a:schemeClr val="tx2"/>
                    </a:gs>
                  </a:gsLst>
                  <a:lin ang="5400000" scaled="0"/>
                </a:gradFill>
                <a:latin typeface="+mn-lt"/>
              </a:rPr>
              <a:t>Currently we only support modern site templates, but application to additional site templates coming soon!</a:t>
            </a:r>
          </a:p>
          <a:p>
            <a:endParaRPr lang="en-US" sz="2353" dirty="0">
              <a:gradFill>
                <a:gsLst>
                  <a:gs pos="1250">
                    <a:schemeClr val="tx2"/>
                  </a:gs>
                  <a:gs pos="100000">
                    <a:schemeClr val="tx2"/>
                  </a:gs>
                </a:gsLst>
                <a:lin ang="5400000" scaled="0"/>
              </a:gradFill>
              <a:latin typeface="+mn-lt"/>
            </a:endParaRPr>
          </a:p>
        </p:txBody>
      </p:sp>
      <p:pic>
        <p:nvPicPr>
          <p:cNvPr id="2050" name="Picture 3" descr="cid:image002.jpg@01D3ED4B.B97C2F50">
            <a:extLst>
              <a:ext uri="{FF2B5EF4-FFF2-40B4-BE49-F238E27FC236}">
                <a16:creationId xmlns:a16="http://schemas.microsoft.com/office/drawing/2014/main" id="{3467B7C0-4600-4F4C-B2E3-56954008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00" y="1543850"/>
            <a:ext cx="5898352" cy="271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2544496-38C7-4CDC-859C-B2CD36C9CCDA}"/>
              </a:ext>
            </a:extLst>
          </p:cNvPr>
          <p:cNvPicPr>
            <a:picLocks noChangeAspect="1"/>
          </p:cNvPicPr>
          <p:nvPr/>
        </p:nvPicPr>
        <p:blipFill>
          <a:blip r:embed="rId4"/>
          <a:stretch>
            <a:fillRect/>
          </a:stretch>
        </p:blipFill>
        <p:spPr>
          <a:xfrm>
            <a:off x="5647788" y="3261998"/>
            <a:ext cx="5645321" cy="2408064"/>
          </a:xfrm>
          <a:prstGeom prst="rect">
            <a:avLst/>
          </a:prstGeom>
        </p:spPr>
      </p:pic>
    </p:spTree>
    <p:extLst>
      <p:ext uri="{BB962C8B-B14F-4D97-AF65-F5344CB8AC3E}">
        <p14:creationId xmlns:p14="http://schemas.microsoft.com/office/powerpoint/2010/main" val="397884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1058-F288-4EB4-8E3D-D966C79F17AD}"/>
              </a:ext>
            </a:extLst>
          </p:cNvPr>
          <p:cNvSpPr>
            <a:spLocks noGrp="1"/>
          </p:cNvSpPr>
          <p:nvPr>
            <p:ph type="title"/>
          </p:nvPr>
        </p:nvSpPr>
        <p:spPr/>
        <p:txBody>
          <a:bodyPr/>
          <a:lstStyle/>
          <a:p>
            <a:r>
              <a:rPr lang="en-US" dirty="0"/>
              <a:t>Site Scripts &amp; Site Designs</a:t>
            </a:r>
          </a:p>
        </p:txBody>
      </p:sp>
      <p:sp>
        <p:nvSpPr>
          <p:cNvPr id="3" name="Text Placeholder 2">
            <a:extLst>
              <a:ext uri="{FF2B5EF4-FFF2-40B4-BE49-F238E27FC236}">
                <a16:creationId xmlns:a16="http://schemas.microsoft.com/office/drawing/2014/main" id="{363BC8FF-40EA-402F-A7FF-08E84EB844BE}"/>
              </a:ext>
            </a:extLst>
          </p:cNvPr>
          <p:cNvSpPr>
            <a:spLocks noGrp="1"/>
          </p:cNvSpPr>
          <p:nvPr>
            <p:ph type="body" sz="quarter" idx="10"/>
          </p:nvPr>
        </p:nvSpPr>
        <p:spPr>
          <a:xfrm>
            <a:off x="270066" y="1189812"/>
            <a:ext cx="11802099" cy="5465022"/>
          </a:xfrm>
        </p:spPr>
        <p:txBody>
          <a:bodyPr/>
          <a:lstStyle/>
          <a:p>
            <a:r>
              <a:rPr lang="en-US" sz="3529" dirty="0">
                <a:solidFill>
                  <a:schemeClr val="accent1"/>
                </a:solidFill>
              </a:rPr>
              <a:t>Official Documentation</a:t>
            </a:r>
          </a:p>
          <a:p>
            <a:pPr lvl="1"/>
            <a:r>
              <a:rPr lang="en-US" dirty="0">
                <a:latin typeface="Segoe UI Semilight" panose="020B0402040204020203" pitchFamily="34" charset="0"/>
                <a:cs typeface="Segoe UI Semilight" panose="020B0402040204020203" pitchFamily="34" charset="0"/>
                <a:hlinkClick r:id="rId3"/>
              </a:rPr>
              <a:t>https://aka.ms/spsitedesigns</a:t>
            </a:r>
            <a:r>
              <a:rPr lang="en-US" dirty="0">
                <a:latin typeface="Segoe UI Semilight" panose="020B0402040204020203" pitchFamily="34" charset="0"/>
                <a:cs typeface="Segoe UI Semilight" panose="020B0402040204020203" pitchFamily="34" charset="0"/>
              </a:rPr>
              <a:t> </a:t>
            </a:r>
          </a:p>
          <a:p>
            <a:pPr lvl="1"/>
            <a:r>
              <a:rPr lang="en-US" dirty="0">
                <a:latin typeface="Segoe UI Semilight" panose="020B0402040204020203" pitchFamily="34" charset="0"/>
                <a:cs typeface="Segoe UI Semilight" panose="020B0402040204020203" pitchFamily="34" charset="0"/>
                <a:hlinkClick r:id="rId4"/>
              </a:rPr>
              <a:t>https://docs.microsoft.com/en-us/sharepoint/dev/declarative-customization/site-design-overview</a:t>
            </a:r>
            <a:r>
              <a:rPr lang="en-US" dirty="0">
                <a:latin typeface="Segoe UI Semilight" panose="020B0402040204020203" pitchFamily="34" charset="0"/>
                <a:cs typeface="Segoe UI Semilight" panose="020B0402040204020203" pitchFamily="34" charset="0"/>
              </a:rPr>
              <a:t> </a:t>
            </a:r>
          </a:p>
          <a:p>
            <a:pPr lvl="1"/>
            <a:endParaRPr lang="en-US" dirty="0"/>
          </a:p>
          <a:p>
            <a:r>
              <a:rPr lang="en-US" sz="3529" dirty="0">
                <a:solidFill>
                  <a:schemeClr val="accent1"/>
                </a:solidFill>
              </a:rPr>
              <a:t>Open-Source Site Script Samples</a:t>
            </a:r>
          </a:p>
          <a:p>
            <a:pPr lvl="1"/>
            <a:r>
              <a:rPr lang="en-US" dirty="0">
                <a:latin typeface="Segoe UI Semilight" panose="020B0402040204020203" pitchFamily="34" charset="0"/>
                <a:cs typeface="Segoe UI Semilight" panose="020B0402040204020203" pitchFamily="34" charset="0"/>
                <a:hlinkClick r:id="rId5"/>
              </a:rPr>
              <a:t>http://aka.ms/spsitescriptsamples</a:t>
            </a:r>
            <a:r>
              <a:rPr lang="en-US" dirty="0">
                <a:latin typeface="Segoe UI Semilight" panose="020B0402040204020203" pitchFamily="34" charset="0"/>
                <a:cs typeface="Segoe UI Semilight" panose="020B0402040204020203" pitchFamily="34" charset="0"/>
              </a:rPr>
              <a:t> </a:t>
            </a:r>
          </a:p>
          <a:p>
            <a:pPr lvl="1"/>
            <a:r>
              <a:rPr lang="en-US" dirty="0">
                <a:latin typeface="Segoe UI Semilight" panose="020B0402040204020203" pitchFamily="34" charset="0"/>
                <a:cs typeface="Segoe UI Semilight" panose="020B0402040204020203" pitchFamily="34" charset="0"/>
                <a:hlinkClick r:id="rId6"/>
              </a:rPr>
              <a:t>https://github.com/SharePoint/sp-dev-site-scripts</a:t>
            </a:r>
            <a:r>
              <a:rPr lang="en-US" dirty="0">
                <a:latin typeface="Segoe UI Semilight" panose="020B0402040204020203" pitchFamily="34" charset="0"/>
                <a:cs typeface="Segoe UI Semilight" panose="020B0402040204020203" pitchFamily="34" charset="0"/>
              </a:rPr>
              <a:t> </a:t>
            </a:r>
          </a:p>
          <a:p>
            <a:pPr lvl="1"/>
            <a:endParaRPr lang="en-US" dirty="0"/>
          </a:p>
          <a:p>
            <a:r>
              <a:rPr lang="en-US" sz="3529" dirty="0">
                <a:solidFill>
                  <a:schemeClr val="accent1"/>
                </a:solidFill>
              </a:rPr>
              <a:t>Recent Announcements:</a:t>
            </a:r>
          </a:p>
          <a:p>
            <a:r>
              <a:rPr lang="en-US" sz="1961" dirty="0">
                <a:hlinkClick r:id="rId7"/>
              </a:rPr>
              <a:t>https://techcommunity.microsoft.com/t5/SharePoint-Blog/SharePoint-Site-Scripts-and-Site-Designs-April-2018-release/ba-p/181254</a:t>
            </a:r>
            <a:r>
              <a:rPr lang="en-US" sz="1961" dirty="0"/>
              <a:t> </a:t>
            </a:r>
          </a:p>
          <a:p>
            <a:pPr lvl="1"/>
            <a:endParaRPr lang="en-US" dirty="0"/>
          </a:p>
          <a:p>
            <a:pPr lvl="1"/>
            <a:endParaRPr lang="en-US" dirty="0"/>
          </a:p>
        </p:txBody>
      </p:sp>
    </p:spTree>
    <p:extLst>
      <p:ext uri="{BB962C8B-B14F-4D97-AF65-F5344CB8AC3E}">
        <p14:creationId xmlns:p14="http://schemas.microsoft.com/office/powerpoint/2010/main" val="33700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211C0-7328-41B7-B18D-90DC48FF8CDB}"/>
              </a:ext>
            </a:extLst>
          </p:cNvPr>
          <p:cNvSpPr>
            <a:spLocks noGrp="1"/>
          </p:cNvSpPr>
          <p:nvPr>
            <p:ph type="title"/>
          </p:nvPr>
        </p:nvSpPr>
        <p:spPr/>
        <p:txBody>
          <a:bodyPr/>
          <a:lstStyle/>
          <a:p>
            <a:r>
              <a:rPr lang="en-US"/>
              <a:t>UserVoice – SharePoint Dev</a:t>
            </a:r>
            <a:endParaRPr lang="en-US" dirty="0"/>
          </a:p>
        </p:txBody>
      </p:sp>
      <p:sp>
        <p:nvSpPr>
          <p:cNvPr id="5" name="Text Placeholder 4">
            <a:extLst>
              <a:ext uri="{FF2B5EF4-FFF2-40B4-BE49-F238E27FC236}">
                <a16:creationId xmlns:a16="http://schemas.microsoft.com/office/drawing/2014/main" id="{51B2532F-422E-47D0-A0F6-D1EFE0A93B6A}"/>
              </a:ext>
            </a:extLst>
          </p:cNvPr>
          <p:cNvSpPr>
            <a:spLocks noGrp="1"/>
          </p:cNvSpPr>
          <p:nvPr>
            <p:ph type="body" sz="quarter" idx="10"/>
          </p:nvPr>
        </p:nvSpPr>
        <p:spPr>
          <a:xfrm>
            <a:off x="269239" y="1189496"/>
            <a:ext cx="11653523" cy="3934410"/>
          </a:xfrm>
        </p:spPr>
        <p:txBody>
          <a:bodyPr/>
          <a:lstStyle/>
          <a:p>
            <a:r>
              <a:rPr lang="en-US" sz="3529" dirty="0">
                <a:solidFill>
                  <a:schemeClr val="accent1"/>
                </a:solidFill>
              </a:rPr>
              <a:t>Make yourself heard! Help us prioritize!</a:t>
            </a:r>
          </a:p>
          <a:p>
            <a:r>
              <a:rPr lang="en-US" sz="2745" dirty="0">
                <a:solidFill>
                  <a:schemeClr val="accent1"/>
                </a:solidFill>
                <a:hlinkClick r:id="rId3"/>
              </a:rPr>
              <a:t>http://aka.ms/spdev-uservoice</a:t>
            </a:r>
            <a:endParaRPr lang="en-US" sz="2745" dirty="0">
              <a:solidFill>
                <a:schemeClr val="accent1"/>
              </a:solidFill>
            </a:endParaRPr>
          </a:p>
          <a:p>
            <a:r>
              <a:rPr lang="en-US" sz="2745" dirty="0">
                <a:solidFill>
                  <a:schemeClr val="accent1"/>
                </a:solidFill>
                <a:hlinkClick r:id="rId4"/>
              </a:rPr>
              <a:t>https://aka.ms/spsitedesignuservoice</a:t>
            </a:r>
            <a:endParaRPr lang="en-US" sz="2745" dirty="0">
              <a:solidFill>
                <a:schemeClr val="accent1"/>
              </a:solidFill>
            </a:endParaRPr>
          </a:p>
          <a:p>
            <a:endParaRPr lang="en-US" dirty="0">
              <a:solidFill>
                <a:schemeClr val="accent1"/>
              </a:solidFill>
            </a:endParaRPr>
          </a:p>
          <a:p>
            <a:r>
              <a:rPr lang="en-US" sz="3529" dirty="0">
                <a:solidFill>
                  <a:schemeClr val="accent1"/>
                </a:solidFill>
              </a:rPr>
              <a:t>SharePoint Tech Community</a:t>
            </a:r>
          </a:p>
          <a:p>
            <a:r>
              <a:rPr lang="en-US" sz="2745" dirty="0">
                <a:solidFill>
                  <a:schemeClr val="accent1"/>
                </a:solidFill>
                <a:hlinkClick r:id="rId5"/>
              </a:rPr>
              <a:t>https://techcommunity.microsoft.com</a:t>
            </a:r>
            <a:endParaRPr lang="en-US" sz="2745" dirty="0">
              <a:solidFill>
                <a:schemeClr val="accent1"/>
              </a:solidFill>
            </a:endParaRPr>
          </a:p>
          <a:p>
            <a:endParaRPr lang="en-US" dirty="0"/>
          </a:p>
        </p:txBody>
      </p:sp>
    </p:spTree>
    <p:extLst>
      <p:ext uri="{BB962C8B-B14F-4D97-AF65-F5344CB8AC3E}">
        <p14:creationId xmlns:p14="http://schemas.microsoft.com/office/powerpoint/2010/main" val="3419986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6745-B441-4B37-AD0C-0F1502D8BD8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11292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9CEF-7C3F-47CC-8AC8-01EC990217B7}"/>
              </a:ext>
            </a:extLst>
          </p:cNvPr>
          <p:cNvSpPr>
            <a:spLocks noGrp="1"/>
          </p:cNvSpPr>
          <p:nvPr>
            <p:ph type="title"/>
          </p:nvPr>
        </p:nvSpPr>
        <p:spPr/>
        <p:txBody>
          <a:bodyPr/>
          <a:lstStyle/>
          <a:p>
            <a:r>
              <a:rPr lang="en-US" dirty="0"/>
              <a:t>What is Modern SharePoint?</a:t>
            </a:r>
          </a:p>
        </p:txBody>
      </p:sp>
      <p:sp>
        <p:nvSpPr>
          <p:cNvPr id="3" name="Content Placeholder 2">
            <a:extLst>
              <a:ext uri="{FF2B5EF4-FFF2-40B4-BE49-F238E27FC236}">
                <a16:creationId xmlns:a16="http://schemas.microsoft.com/office/drawing/2014/main" id="{AB366F7B-3A67-4D93-8444-9C4FEAD40A2E}"/>
              </a:ext>
            </a:extLst>
          </p:cNvPr>
          <p:cNvSpPr>
            <a:spLocks noGrp="1"/>
          </p:cNvSpPr>
          <p:nvPr>
            <p:ph sz="quarter" idx="11"/>
          </p:nvPr>
        </p:nvSpPr>
        <p:spPr>
          <a:xfrm>
            <a:off x="588964" y="1444625"/>
            <a:ext cx="6035572" cy="4505849"/>
          </a:xfrm>
        </p:spPr>
        <p:txBody>
          <a:bodyPr/>
          <a:lstStyle/>
          <a:p>
            <a:r>
              <a:rPr lang="en-US" sz="2400" dirty="0"/>
              <a:t>Updated, mobile friendly user experience</a:t>
            </a:r>
          </a:p>
          <a:p>
            <a:r>
              <a:rPr lang="en-US" sz="2400" dirty="0"/>
              <a:t>SP Online and SP 2019 only</a:t>
            </a:r>
          </a:p>
          <a:p>
            <a:r>
              <a:rPr lang="en-US" sz="2400" dirty="0"/>
              <a:t>Client-side rendering – faster, especially across geographies</a:t>
            </a:r>
          </a:p>
          <a:p>
            <a:r>
              <a:rPr lang="en-US" sz="2400" dirty="0"/>
              <a:t>Easier editing</a:t>
            </a:r>
          </a:p>
          <a:p>
            <a:r>
              <a:rPr lang="en-US" sz="2400" dirty="0"/>
              <a:t>Works in top-level sites only, no child site support</a:t>
            </a:r>
          </a:p>
          <a:p>
            <a:r>
              <a:rPr lang="en-US" sz="2400" dirty="0"/>
              <a:t>Use Hub Sites for flexible organization</a:t>
            </a:r>
            <a:br>
              <a:rPr lang="en-US" sz="2400" dirty="0"/>
            </a:br>
            <a:endParaRPr lang="en-US" sz="2400" dirty="0"/>
          </a:p>
          <a:p>
            <a:r>
              <a:rPr lang="en-US" sz="2400" dirty="0"/>
              <a:t>What is modern SharePoint and why should I care? </a:t>
            </a:r>
            <a:r>
              <a:rPr lang="en-US" sz="2400" dirty="0">
                <a:hlinkClick r:id="rId2"/>
              </a:rPr>
              <a:t>http://bit.ly/SPModern</a:t>
            </a:r>
            <a:endParaRPr lang="en-US" sz="2400" dirty="0"/>
          </a:p>
        </p:txBody>
      </p:sp>
      <p:pic>
        <p:nvPicPr>
          <p:cNvPr id="7" name="Picture 6" descr="A screenshot of a computer&#10;&#10;Description generated with very high confidence">
            <a:extLst>
              <a:ext uri="{FF2B5EF4-FFF2-40B4-BE49-F238E27FC236}">
                <a16:creationId xmlns:a16="http://schemas.microsoft.com/office/drawing/2014/main" id="{7ADEE75B-3861-497A-B7AB-D4F842391D02}"/>
              </a:ext>
            </a:extLst>
          </p:cNvPr>
          <p:cNvPicPr>
            <a:picLocks noChangeAspect="1"/>
          </p:cNvPicPr>
          <p:nvPr/>
        </p:nvPicPr>
        <p:blipFill>
          <a:blip r:embed="rId3"/>
          <a:stretch>
            <a:fillRect/>
          </a:stretch>
        </p:blipFill>
        <p:spPr>
          <a:xfrm>
            <a:off x="6624536" y="-73417"/>
            <a:ext cx="5771373" cy="7180077"/>
          </a:xfrm>
          <a:prstGeom prst="rect">
            <a:avLst/>
          </a:prstGeom>
        </p:spPr>
      </p:pic>
    </p:spTree>
    <p:extLst>
      <p:ext uri="{BB962C8B-B14F-4D97-AF65-F5344CB8AC3E}">
        <p14:creationId xmlns:p14="http://schemas.microsoft.com/office/powerpoint/2010/main" val="8337955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54A146-B72C-4042-B07E-03D168F938AA}"/>
              </a:ext>
            </a:extLst>
          </p:cNvPr>
          <p:cNvPicPr>
            <a:picLocks noChangeAspect="1"/>
          </p:cNvPicPr>
          <p:nvPr/>
        </p:nvPicPr>
        <p:blipFill>
          <a:blip r:embed="rId2"/>
          <a:stretch>
            <a:fillRect/>
          </a:stretch>
        </p:blipFill>
        <p:spPr>
          <a:xfrm>
            <a:off x="372031" y="1726804"/>
            <a:ext cx="7264445" cy="4999390"/>
          </a:xfrm>
          <a:prstGeom prst="rect">
            <a:avLst/>
          </a:prstGeom>
        </p:spPr>
      </p:pic>
      <p:sp>
        <p:nvSpPr>
          <p:cNvPr id="2" name="Title 1">
            <a:extLst>
              <a:ext uri="{FF2B5EF4-FFF2-40B4-BE49-F238E27FC236}">
                <a16:creationId xmlns:a16="http://schemas.microsoft.com/office/drawing/2014/main" id="{04FF60D0-1558-49C6-9DC8-54BE9F45EC47}"/>
              </a:ext>
            </a:extLst>
          </p:cNvPr>
          <p:cNvSpPr>
            <a:spLocks noGrp="1"/>
          </p:cNvSpPr>
          <p:nvPr>
            <p:ph type="title"/>
          </p:nvPr>
        </p:nvSpPr>
        <p:spPr>
          <a:xfrm>
            <a:off x="588263" y="457200"/>
            <a:ext cx="6339759" cy="553998"/>
          </a:xfrm>
        </p:spPr>
        <p:txBody>
          <a:bodyPr/>
          <a:lstStyle/>
          <a:p>
            <a:r>
              <a:rPr lang="en-US" dirty="0"/>
              <a:t>Self-Service Site Provisioning</a:t>
            </a:r>
          </a:p>
        </p:txBody>
      </p:sp>
      <p:graphicFrame>
        <p:nvGraphicFramePr>
          <p:cNvPr id="5" name="Content Placeholder 4">
            <a:extLst>
              <a:ext uri="{FF2B5EF4-FFF2-40B4-BE49-F238E27FC236}">
                <a16:creationId xmlns:a16="http://schemas.microsoft.com/office/drawing/2014/main" id="{85F411C6-0269-4621-BDBD-75D484756C33}"/>
              </a:ext>
            </a:extLst>
          </p:cNvPr>
          <p:cNvGraphicFramePr>
            <a:graphicFrameLocks noGrp="1"/>
          </p:cNvGraphicFramePr>
          <p:nvPr>
            <p:ph sz="quarter" idx="11"/>
            <p:extLst>
              <p:ext uri="{D42A27DB-BD31-4B8C-83A1-F6EECF244321}">
                <p14:modId xmlns:p14="http://schemas.microsoft.com/office/powerpoint/2010/main" val="1811458998"/>
              </p:ext>
            </p:extLst>
          </p:nvPr>
        </p:nvGraphicFramePr>
        <p:xfrm>
          <a:off x="6993924" y="225425"/>
          <a:ext cx="5115699" cy="1010920"/>
        </p:xfrm>
        <a:graphic>
          <a:graphicData uri="http://schemas.openxmlformats.org/drawingml/2006/table">
            <a:tbl>
              <a:tblPr firstRow="1" bandRow="1">
                <a:tableStyleId>{5C22544A-7EE6-4342-B048-85BDC9FD1C3A}</a:tableStyleId>
              </a:tblPr>
              <a:tblGrid>
                <a:gridCol w="1031783">
                  <a:extLst>
                    <a:ext uri="{9D8B030D-6E8A-4147-A177-3AD203B41FA5}">
                      <a16:colId xmlns:a16="http://schemas.microsoft.com/office/drawing/2014/main" val="2798829712"/>
                    </a:ext>
                  </a:extLst>
                </a:gridCol>
                <a:gridCol w="1999742">
                  <a:extLst>
                    <a:ext uri="{9D8B030D-6E8A-4147-A177-3AD203B41FA5}">
                      <a16:colId xmlns:a16="http://schemas.microsoft.com/office/drawing/2014/main" val="2218451843"/>
                    </a:ext>
                  </a:extLst>
                </a:gridCol>
                <a:gridCol w="2084174">
                  <a:extLst>
                    <a:ext uri="{9D8B030D-6E8A-4147-A177-3AD203B41FA5}">
                      <a16:colId xmlns:a16="http://schemas.microsoft.com/office/drawing/2014/main" val="3777277869"/>
                    </a:ext>
                  </a:extLst>
                </a:gridCol>
              </a:tblGrid>
              <a:tr h="370840">
                <a:tc>
                  <a:txBody>
                    <a:bodyPr/>
                    <a:lstStyle/>
                    <a:p>
                      <a:r>
                        <a:rPr lang="en-US" dirty="0"/>
                        <a:t>Version</a:t>
                      </a:r>
                    </a:p>
                  </a:txBody>
                  <a:tcPr/>
                </a:tc>
                <a:tc>
                  <a:txBody>
                    <a:bodyPr/>
                    <a:lstStyle/>
                    <a:p>
                      <a:r>
                        <a:rPr lang="en-US" dirty="0"/>
                        <a:t>Where </a:t>
                      </a:r>
                      <a:r>
                        <a:rPr lang="en-US" dirty="0">
                          <a:sym typeface="Wingdings" panose="05000000000000000000" pitchFamily="2" charset="2"/>
                        </a:rPr>
                        <a:t> What</a:t>
                      </a:r>
                      <a:endParaRPr lang="en-US" dirty="0"/>
                    </a:p>
                  </a:txBody>
                  <a:tcPr/>
                </a:tc>
                <a:tc>
                  <a:txBody>
                    <a:bodyPr/>
                    <a:lstStyle/>
                    <a:p>
                      <a:r>
                        <a:rPr lang="en-US" dirty="0"/>
                        <a:t>Customize using</a:t>
                      </a:r>
                    </a:p>
                  </a:txBody>
                  <a:tcPr/>
                </a:tc>
                <a:extLst>
                  <a:ext uri="{0D108BD9-81ED-4DB2-BD59-A6C34878D82A}">
                    <a16:rowId xmlns:a16="http://schemas.microsoft.com/office/drawing/2014/main" val="824025200"/>
                  </a:ext>
                </a:extLst>
              </a:tr>
              <a:tr h="370840">
                <a:tc>
                  <a:txBody>
                    <a:bodyPr/>
                    <a:lstStyle/>
                    <a:p>
                      <a:r>
                        <a:rPr lang="en-US" dirty="0"/>
                        <a:t>SP2003, SP2007</a:t>
                      </a:r>
                    </a:p>
                  </a:txBody>
                  <a:tcPr/>
                </a:tc>
                <a:tc>
                  <a:txBody>
                    <a:bodyPr/>
                    <a:lstStyle/>
                    <a:p>
                      <a:r>
                        <a:rPr lang="en-US" dirty="0"/>
                        <a:t>Site Directory </a:t>
                      </a:r>
                      <a:r>
                        <a:rPr lang="en-US" dirty="0">
                          <a:sym typeface="Wingdings" panose="05000000000000000000" pitchFamily="2" charset="2"/>
                        </a:rPr>
                        <a:t>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4093710722"/>
                  </a:ext>
                </a:extLst>
              </a:tr>
            </a:tbl>
          </a:graphicData>
        </a:graphic>
      </p:graphicFrame>
      <p:grpSp>
        <p:nvGrpSpPr>
          <p:cNvPr id="7" name="Group 6">
            <a:extLst>
              <a:ext uri="{FF2B5EF4-FFF2-40B4-BE49-F238E27FC236}">
                <a16:creationId xmlns:a16="http://schemas.microsoft.com/office/drawing/2014/main" id="{821D8E47-2F2B-48AF-9B24-314B541DE184}"/>
              </a:ext>
            </a:extLst>
          </p:cNvPr>
          <p:cNvGrpSpPr/>
          <p:nvPr/>
        </p:nvGrpSpPr>
        <p:grpSpPr>
          <a:xfrm>
            <a:off x="10188242" y="6240846"/>
            <a:ext cx="1872301" cy="496817"/>
            <a:chOff x="269240" y="5816742"/>
            <a:chExt cx="1872301" cy="496817"/>
          </a:xfrm>
        </p:grpSpPr>
        <p:sp>
          <p:nvSpPr>
            <p:cNvPr id="8" name="Rectangle 7">
              <a:extLst>
                <a:ext uri="{FF2B5EF4-FFF2-40B4-BE49-F238E27FC236}">
                  <a16:creationId xmlns:a16="http://schemas.microsoft.com/office/drawing/2014/main" id="{A41BC64A-608B-403C-88ED-D740DA117011}"/>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9" name="Picture 8">
              <a:extLst>
                <a:ext uri="{FF2B5EF4-FFF2-40B4-BE49-F238E27FC236}">
                  <a16:creationId xmlns:a16="http://schemas.microsoft.com/office/drawing/2014/main" id="{1FECCEBE-3C48-4F6A-AA84-DBC4BABA0F8D}"/>
                </a:ext>
              </a:extLst>
            </p:cNvPr>
            <p:cNvPicPr>
              <a:picLocks noChangeAspect="1"/>
            </p:cNvPicPr>
            <p:nvPr/>
          </p:nvPicPr>
          <p:blipFill>
            <a:blip r:embed="rId3"/>
            <a:stretch>
              <a:fillRect/>
            </a:stretch>
          </p:blipFill>
          <p:spPr>
            <a:xfrm>
              <a:off x="269241" y="5816742"/>
              <a:ext cx="542610" cy="483513"/>
            </a:xfrm>
            <a:prstGeom prst="rect">
              <a:avLst/>
            </a:prstGeom>
          </p:spPr>
        </p:pic>
        <p:cxnSp>
          <p:nvCxnSpPr>
            <p:cNvPr id="10" name="Straight Connector 9">
              <a:extLst>
                <a:ext uri="{FF2B5EF4-FFF2-40B4-BE49-F238E27FC236}">
                  <a16:creationId xmlns:a16="http://schemas.microsoft.com/office/drawing/2014/main" id="{787C07BF-6F2A-4CCC-A28E-62CB87FC798C}"/>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9DCDAB-315F-4B64-8242-177939DBB49E}"/>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12316686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C673D-F327-49AF-BEE2-3D5F32B411C3}"/>
              </a:ext>
            </a:extLst>
          </p:cNvPr>
          <p:cNvPicPr>
            <a:picLocks noChangeAspect="1"/>
          </p:cNvPicPr>
          <p:nvPr/>
        </p:nvPicPr>
        <p:blipFill>
          <a:blip r:embed="rId2"/>
          <a:stretch>
            <a:fillRect/>
          </a:stretch>
        </p:blipFill>
        <p:spPr>
          <a:xfrm>
            <a:off x="372031" y="1726803"/>
            <a:ext cx="7206780" cy="5003671"/>
          </a:xfrm>
          <a:prstGeom prst="rect">
            <a:avLst/>
          </a:prstGeom>
        </p:spPr>
      </p:pic>
      <p:sp>
        <p:nvSpPr>
          <p:cNvPr id="2" name="Title 1">
            <a:extLst>
              <a:ext uri="{FF2B5EF4-FFF2-40B4-BE49-F238E27FC236}">
                <a16:creationId xmlns:a16="http://schemas.microsoft.com/office/drawing/2014/main" id="{04FF60D0-1558-49C6-9DC8-54BE9F45EC47}"/>
              </a:ext>
            </a:extLst>
          </p:cNvPr>
          <p:cNvSpPr>
            <a:spLocks noGrp="1"/>
          </p:cNvSpPr>
          <p:nvPr>
            <p:ph type="title"/>
          </p:nvPr>
        </p:nvSpPr>
        <p:spPr>
          <a:xfrm>
            <a:off x="588263" y="457200"/>
            <a:ext cx="6339759" cy="553998"/>
          </a:xfrm>
        </p:spPr>
        <p:txBody>
          <a:bodyPr/>
          <a:lstStyle/>
          <a:p>
            <a:r>
              <a:rPr lang="en-US" dirty="0"/>
              <a:t>Self-Service Site Provisioning</a:t>
            </a:r>
          </a:p>
        </p:txBody>
      </p:sp>
      <p:graphicFrame>
        <p:nvGraphicFramePr>
          <p:cNvPr id="5" name="Content Placeholder 4">
            <a:extLst>
              <a:ext uri="{FF2B5EF4-FFF2-40B4-BE49-F238E27FC236}">
                <a16:creationId xmlns:a16="http://schemas.microsoft.com/office/drawing/2014/main" id="{85F411C6-0269-4621-BDBD-75D484756C33}"/>
              </a:ext>
            </a:extLst>
          </p:cNvPr>
          <p:cNvGraphicFramePr>
            <a:graphicFrameLocks noGrp="1"/>
          </p:cNvGraphicFramePr>
          <p:nvPr>
            <p:ph sz="quarter" idx="11"/>
            <p:extLst>
              <p:ext uri="{D42A27DB-BD31-4B8C-83A1-F6EECF244321}">
                <p14:modId xmlns:p14="http://schemas.microsoft.com/office/powerpoint/2010/main" val="776331846"/>
              </p:ext>
            </p:extLst>
          </p:nvPr>
        </p:nvGraphicFramePr>
        <p:xfrm>
          <a:off x="6993924" y="225425"/>
          <a:ext cx="5115699" cy="1010920"/>
        </p:xfrm>
        <a:graphic>
          <a:graphicData uri="http://schemas.openxmlformats.org/drawingml/2006/table">
            <a:tbl>
              <a:tblPr firstRow="1" bandRow="1">
                <a:tableStyleId>{5C22544A-7EE6-4342-B048-85BDC9FD1C3A}</a:tableStyleId>
              </a:tblPr>
              <a:tblGrid>
                <a:gridCol w="1031783">
                  <a:extLst>
                    <a:ext uri="{9D8B030D-6E8A-4147-A177-3AD203B41FA5}">
                      <a16:colId xmlns:a16="http://schemas.microsoft.com/office/drawing/2014/main" val="2798829712"/>
                    </a:ext>
                  </a:extLst>
                </a:gridCol>
                <a:gridCol w="1999742">
                  <a:extLst>
                    <a:ext uri="{9D8B030D-6E8A-4147-A177-3AD203B41FA5}">
                      <a16:colId xmlns:a16="http://schemas.microsoft.com/office/drawing/2014/main" val="2218451843"/>
                    </a:ext>
                  </a:extLst>
                </a:gridCol>
                <a:gridCol w="2084174">
                  <a:extLst>
                    <a:ext uri="{9D8B030D-6E8A-4147-A177-3AD203B41FA5}">
                      <a16:colId xmlns:a16="http://schemas.microsoft.com/office/drawing/2014/main" val="3777277869"/>
                    </a:ext>
                  </a:extLst>
                </a:gridCol>
              </a:tblGrid>
              <a:tr h="370840">
                <a:tc>
                  <a:txBody>
                    <a:bodyPr/>
                    <a:lstStyle/>
                    <a:p>
                      <a:r>
                        <a:rPr lang="en-US" dirty="0"/>
                        <a:t>Version</a:t>
                      </a:r>
                    </a:p>
                  </a:txBody>
                  <a:tcPr/>
                </a:tc>
                <a:tc>
                  <a:txBody>
                    <a:bodyPr/>
                    <a:lstStyle/>
                    <a:p>
                      <a:r>
                        <a:rPr lang="en-US" dirty="0"/>
                        <a:t>Where </a:t>
                      </a:r>
                      <a:r>
                        <a:rPr lang="en-US" dirty="0">
                          <a:sym typeface="Wingdings" panose="05000000000000000000" pitchFamily="2" charset="2"/>
                        </a:rPr>
                        <a:t> What</a:t>
                      </a:r>
                      <a:endParaRPr lang="en-US" dirty="0"/>
                    </a:p>
                  </a:txBody>
                  <a:tcPr/>
                </a:tc>
                <a:tc>
                  <a:txBody>
                    <a:bodyPr/>
                    <a:lstStyle/>
                    <a:p>
                      <a:r>
                        <a:rPr lang="en-US" dirty="0"/>
                        <a:t>Customize using</a:t>
                      </a:r>
                    </a:p>
                  </a:txBody>
                  <a:tcPr/>
                </a:tc>
                <a:extLst>
                  <a:ext uri="{0D108BD9-81ED-4DB2-BD59-A6C34878D82A}">
                    <a16:rowId xmlns:a16="http://schemas.microsoft.com/office/drawing/2014/main" val="824025200"/>
                  </a:ext>
                </a:extLst>
              </a:tr>
              <a:tr h="370840">
                <a:tc>
                  <a:txBody>
                    <a:bodyPr/>
                    <a:lstStyle/>
                    <a:p>
                      <a:r>
                        <a:rPr lang="en-US" dirty="0"/>
                        <a:t>SP2003, SP2007</a:t>
                      </a:r>
                    </a:p>
                  </a:txBody>
                  <a:tcPr/>
                </a:tc>
                <a:tc>
                  <a:txBody>
                    <a:bodyPr/>
                    <a:lstStyle/>
                    <a:p>
                      <a:r>
                        <a:rPr lang="en-US" dirty="0"/>
                        <a:t>Site Directory </a:t>
                      </a:r>
                      <a:r>
                        <a:rPr lang="en-US" dirty="0">
                          <a:sym typeface="Wingdings" panose="05000000000000000000" pitchFamily="2" charset="2"/>
                        </a:rPr>
                        <a:t>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4093710722"/>
                  </a:ext>
                </a:extLst>
              </a:tr>
            </a:tbl>
          </a:graphicData>
        </a:graphic>
      </p:graphicFrame>
      <p:grpSp>
        <p:nvGrpSpPr>
          <p:cNvPr id="7" name="Group 6">
            <a:extLst>
              <a:ext uri="{FF2B5EF4-FFF2-40B4-BE49-F238E27FC236}">
                <a16:creationId xmlns:a16="http://schemas.microsoft.com/office/drawing/2014/main" id="{C69843F6-8B94-4079-8C39-A78528A2ED6B}"/>
              </a:ext>
            </a:extLst>
          </p:cNvPr>
          <p:cNvGrpSpPr/>
          <p:nvPr/>
        </p:nvGrpSpPr>
        <p:grpSpPr>
          <a:xfrm>
            <a:off x="10188242" y="6240846"/>
            <a:ext cx="1872301" cy="496817"/>
            <a:chOff x="269240" y="5816742"/>
            <a:chExt cx="1872301" cy="496817"/>
          </a:xfrm>
        </p:grpSpPr>
        <p:sp>
          <p:nvSpPr>
            <p:cNvPr id="8" name="Rectangle 7">
              <a:extLst>
                <a:ext uri="{FF2B5EF4-FFF2-40B4-BE49-F238E27FC236}">
                  <a16:creationId xmlns:a16="http://schemas.microsoft.com/office/drawing/2014/main" id="{527D41B7-529E-40C2-BBB7-E1040AAC8816}"/>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9" name="Picture 8">
              <a:extLst>
                <a:ext uri="{FF2B5EF4-FFF2-40B4-BE49-F238E27FC236}">
                  <a16:creationId xmlns:a16="http://schemas.microsoft.com/office/drawing/2014/main" id="{D5039F13-F14C-4143-8EA8-210B1D98EBD3}"/>
                </a:ext>
              </a:extLst>
            </p:cNvPr>
            <p:cNvPicPr>
              <a:picLocks noChangeAspect="1"/>
            </p:cNvPicPr>
            <p:nvPr/>
          </p:nvPicPr>
          <p:blipFill>
            <a:blip r:embed="rId3"/>
            <a:stretch>
              <a:fillRect/>
            </a:stretch>
          </p:blipFill>
          <p:spPr>
            <a:xfrm>
              <a:off x="269241" y="5816742"/>
              <a:ext cx="542610" cy="483513"/>
            </a:xfrm>
            <a:prstGeom prst="rect">
              <a:avLst/>
            </a:prstGeom>
          </p:spPr>
        </p:pic>
        <p:cxnSp>
          <p:nvCxnSpPr>
            <p:cNvPr id="10" name="Straight Connector 9">
              <a:extLst>
                <a:ext uri="{FF2B5EF4-FFF2-40B4-BE49-F238E27FC236}">
                  <a16:creationId xmlns:a16="http://schemas.microsoft.com/office/drawing/2014/main" id="{5A9E2438-1BC7-454E-AD28-E30A1FC07E44}"/>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D0E255-9BE9-4BE0-94FF-C881960D1A35}"/>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1211574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0D8A1B-E541-4F0E-AD8E-943F558E1CA6}"/>
              </a:ext>
            </a:extLst>
          </p:cNvPr>
          <p:cNvPicPr>
            <a:picLocks noChangeAspect="1"/>
          </p:cNvPicPr>
          <p:nvPr/>
        </p:nvPicPr>
        <p:blipFill>
          <a:blip r:embed="rId2"/>
          <a:stretch>
            <a:fillRect/>
          </a:stretch>
        </p:blipFill>
        <p:spPr>
          <a:xfrm>
            <a:off x="372031" y="1726804"/>
            <a:ext cx="8873210" cy="4997555"/>
          </a:xfrm>
          <a:prstGeom prst="rect">
            <a:avLst/>
          </a:prstGeom>
        </p:spPr>
      </p:pic>
      <p:sp>
        <p:nvSpPr>
          <p:cNvPr id="2" name="Title 1">
            <a:extLst>
              <a:ext uri="{FF2B5EF4-FFF2-40B4-BE49-F238E27FC236}">
                <a16:creationId xmlns:a16="http://schemas.microsoft.com/office/drawing/2014/main" id="{04FF60D0-1558-49C6-9DC8-54BE9F45EC47}"/>
              </a:ext>
            </a:extLst>
          </p:cNvPr>
          <p:cNvSpPr>
            <a:spLocks noGrp="1"/>
          </p:cNvSpPr>
          <p:nvPr>
            <p:ph type="title"/>
          </p:nvPr>
        </p:nvSpPr>
        <p:spPr>
          <a:xfrm>
            <a:off x="588263" y="457200"/>
            <a:ext cx="6339759" cy="553998"/>
          </a:xfrm>
        </p:spPr>
        <p:txBody>
          <a:bodyPr/>
          <a:lstStyle/>
          <a:p>
            <a:r>
              <a:rPr lang="en-US" dirty="0"/>
              <a:t>Self-Service Site Provisioning</a:t>
            </a:r>
          </a:p>
        </p:txBody>
      </p:sp>
      <p:graphicFrame>
        <p:nvGraphicFramePr>
          <p:cNvPr id="5" name="Content Placeholder 4">
            <a:extLst>
              <a:ext uri="{FF2B5EF4-FFF2-40B4-BE49-F238E27FC236}">
                <a16:creationId xmlns:a16="http://schemas.microsoft.com/office/drawing/2014/main" id="{85F411C6-0269-4621-BDBD-75D484756C33}"/>
              </a:ext>
            </a:extLst>
          </p:cNvPr>
          <p:cNvGraphicFramePr>
            <a:graphicFrameLocks noGrp="1"/>
          </p:cNvGraphicFramePr>
          <p:nvPr>
            <p:ph sz="quarter" idx="11"/>
            <p:extLst>
              <p:ext uri="{D42A27DB-BD31-4B8C-83A1-F6EECF244321}">
                <p14:modId xmlns:p14="http://schemas.microsoft.com/office/powerpoint/2010/main" val="2125356586"/>
              </p:ext>
            </p:extLst>
          </p:nvPr>
        </p:nvGraphicFramePr>
        <p:xfrm>
          <a:off x="6993924" y="225425"/>
          <a:ext cx="5115699" cy="2199640"/>
        </p:xfrm>
        <a:graphic>
          <a:graphicData uri="http://schemas.openxmlformats.org/drawingml/2006/table">
            <a:tbl>
              <a:tblPr firstRow="1" bandRow="1">
                <a:tableStyleId>{5C22544A-7EE6-4342-B048-85BDC9FD1C3A}</a:tableStyleId>
              </a:tblPr>
              <a:tblGrid>
                <a:gridCol w="1031783">
                  <a:extLst>
                    <a:ext uri="{9D8B030D-6E8A-4147-A177-3AD203B41FA5}">
                      <a16:colId xmlns:a16="http://schemas.microsoft.com/office/drawing/2014/main" val="2798829712"/>
                    </a:ext>
                  </a:extLst>
                </a:gridCol>
                <a:gridCol w="1999742">
                  <a:extLst>
                    <a:ext uri="{9D8B030D-6E8A-4147-A177-3AD203B41FA5}">
                      <a16:colId xmlns:a16="http://schemas.microsoft.com/office/drawing/2014/main" val="2218451843"/>
                    </a:ext>
                  </a:extLst>
                </a:gridCol>
                <a:gridCol w="2084174">
                  <a:extLst>
                    <a:ext uri="{9D8B030D-6E8A-4147-A177-3AD203B41FA5}">
                      <a16:colId xmlns:a16="http://schemas.microsoft.com/office/drawing/2014/main" val="3777277869"/>
                    </a:ext>
                  </a:extLst>
                </a:gridCol>
              </a:tblGrid>
              <a:tr h="370840">
                <a:tc>
                  <a:txBody>
                    <a:bodyPr/>
                    <a:lstStyle/>
                    <a:p>
                      <a:r>
                        <a:rPr lang="en-US" dirty="0"/>
                        <a:t>Version</a:t>
                      </a:r>
                    </a:p>
                  </a:txBody>
                  <a:tcPr/>
                </a:tc>
                <a:tc>
                  <a:txBody>
                    <a:bodyPr/>
                    <a:lstStyle/>
                    <a:p>
                      <a:r>
                        <a:rPr lang="en-US" dirty="0"/>
                        <a:t>Where </a:t>
                      </a:r>
                      <a:r>
                        <a:rPr lang="en-US" dirty="0">
                          <a:sym typeface="Wingdings" panose="05000000000000000000" pitchFamily="2" charset="2"/>
                        </a:rPr>
                        <a:t> What</a:t>
                      </a:r>
                      <a:endParaRPr lang="en-US" dirty="0"/>
                    </a:p>
                  </a:txBody>
                  <a:tcPr/>
                </a:tc>
                <a:tc>
                  <a:txBody>
                    <a:bodyPr/>
                    <a:lstStyle/>
                    <a:p>
                      <a:r>
                        <a:rPr lang="en-US" dirty="0"/>
                        <a:t>Customize using</a:t>
                      </a:r>
                    </a:p>
                  </a:txBody>
                  <a:tcPr/>
                </a:tc>
                <a:extLst>
                  <a:ext uri="{0D108BD9-81ED-4DB2-BD59-A6C34878D82A}">
                    <a16:rowId xmlns:a16="http://schemas.microsoft.com/office/drawing/2014/main" val="824025200"/>
                  </a:ext>
                </a:extLst>
              </a:tr>
              <a:tr h="370840">
                <a:tc>
                  <a:txBody>
                    <a:bodyPr/>
                    <a:lstStyle/>
                    <a:p>
                      <a:r>
                        <a:rPr lang="en-US" dirty="0"/>
                        <a:t>SP2003, SP2007</a:t>
                      </a:r>
                    </a:p>
                  </a:txBody>
                  <a:tcPr/>
                </a:tc>
                <a:tc>
                  <a:txBody>
                    <a:bodyPr/>
                    <a:lstStyle/>
                    <a:p>
                      <a:r>
                        <a:rPr lang="en-US" dirty="0"/>
                        <a:t>Site Directory </a:t>
                      </a:r>
                      <a:r>
                        <a:rPr lang="en-US" dirty="0">
                          <a:sym typeface="Wingdings" panose="05000000000000000000" pitchFamily="2" charset="2"/>
                        </a:rPr>
                        <a:t>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4093710722"/>
                  </a:ext>
                </a:extLst>
              </a:tr>
              <a:tr h="370840">
                <a:tc>
                  <a:txBody>
                    <a:bodyPr/>
                    <a:lstStyle/>
                    <a:p>
                      <a:r>
                        <a:rPr lang="en-US" dirty="0"/>
                        <a:t>SP2010, SP2013, SP2016</a:t>
                      </a:r>
                    </a:p>
                  </a:txBody>
                  <a:tcPr/>
                </a:tc>
                <a:tc>
                  <a:txBody>
                    <a:bodyPr/>
                    <a:lstStyle/>
                    <a:p>
                      <a:r>
                        <a:rPr lang="en-US" dirty="0"/>
                        <a:t>Sites tab in personal site </a:t>
                      </a:r>
                      <a:r>
                        <a:rPr lang="en-US" dirty="0">
                          <a:sym typeface="Wingdings" panose="05000000000000000000" pitchFamily="2" charset="2"/>
                        </a:rPr>
                        <a:t> Site collection OR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258441205"/>
                  </a:ext>
                </a:extLst>
              </a:tr>
            </a:tbl>
          </a:graphicData>
        </a:graphic>
      </p:graphicFrame>
      <p:grpSp>
        <p:nvGrpSpPr>
          <p:cNvPr id="7" name="Group 6">
            <a:extLst>
              <a:ext uri="{FF2B5EF4-FFF2-40B4-BE49-F238E27FC236}">
                <a16:creationId xmlns:a16="http://schemas.microsoft.com/office/drawing/2014/main" id="{C5A2F1F3-9CC2-43CE-8227-BC4F9405765C}"/>
              </a:ext>
            </a:extLst>
          </p:cNvPr>
          <p:cNvGrpSpPr/>
          <p:nvPr/>
        </p:nvGrpSpPr>
        <p:grpSpPr>
          <a:xfrm>
            <a:off x="10188242" y="6240846"/>
            <a:ext cx="1872301" cy="496817"/>
            <a:chOff x="269240" y="5816742"/>
            <a:chExt cx="1872301" cy="496817"/>
          </a:xfrm>
        </p:grpSpPr>
        <p:sp>
          <p:nvSpPr>
            <p:cNvPr id="8" name="Rectangle 7">
              <a:extLst>
                <a:ext uri="{FF2B5EF4-FFF2-40B4-BE49-F238E27FC236}">
                  <a16:creationId xmlns:a16="http://schemas.microsoft.com/office/drawing/2014/main" id="{D9D3839D-B0D5-423B-B39F-5DACC7D56D12}"/>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9" name="Picture 8">
              <a:extLst>
                <a:ext uri="{FF2B5EF4-FFF2-40B4-BE49-F238E27FC236}">
                  <a16:creationId xmlns:a16="http://schemas.microsoft.com/office/drawing/2014/main" id="{559D627F-F615-42D2-B47E-12D7F1FA6AFA}"/>
                </a:ext>
              </a:extLst>
            </p:cNvPr>
            <p:cNvPicPr>
              <a:picLocks noChangeAspect="1"/>
            </p:cNvPicPr>
            <p:nvPr/>
          </p:nvPicPr>
          <p:blipFill>
            <a:blip r:embed="rId3"/>
            <a:stretch>
              <a:fillRect/>
            </a:stretch>
          </p:blipFill>
          <p:spPr>
            <a:xfrm>
              <a:off x="269241" y="5816742"/>
              <a:ext cx="542610" cy="483513"/>
            </a:xfrm>
            <a:prstGeom prst="rect">
              <a:avLst/>
            </a:prstGeom>
          </p:spPr>
        </p:pic>
        <p:cxnSp>
          <p:nvCxnSpPr>
            <p:cNvPr id="10" name="Straight Connector 9">
              <a:extLst>
                <a:ext uri="{FF2B5EF4-FFF2-40B4-BE49-F238E27FC236}">
                  <a16:creationId xmlns:a16="http://schemas.microsoft.com/office/drawing/2014/main" id="{208A775C-A404-4E64-A4B3-8DE9AFD7C6BC}"/>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CCAFB2-E564-477E-95D8-22FE603CE743}"/>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9488972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A0638-75F7-41D0-BCEE-3D55AFDF65F1}"/>
              </a:ext>
            </a:extLst>
          </p:cNvPr>
          <p:cNvPicPr>
            <a:picLocks noChangeAspect="1"/>
          </p:cNvPicPr>
          <p:nvPr/>
        </p:nvPicPr>
        <p:blipFill>
          <a:blip r:embed="rId2"/>
          <a:stretch>
            <a:fillRect/>
          </a:stretch>
        </p:blipFill>
        <p:spPr>
          <a:xfrm>
            <a:off x="372031" y="1726804"/>
            <a:ext cx="7072928" cy="4999390"/>
          </a:xfrm>
          <a:prstGeom prst="rect">
            <a:avLst/>
          </a:prstGeom>
        </p:spPr>
      </p:pic>
      <p:sp>
        <p:nvSpPr>
          <p:cNvPr id="2" name="Title 1">
            <a:extLst>
              <a:ext uri="{FF2B5EF4-FFF2-40B4-BE49-F238E27FC236}">
                <a16:creationId xmlns:a16="http://schemas.microsoft.com/office/drawing/2014/main" id="{04FF60D0-1558-49C6-9DC8-54BE9F45EC47}"/>
              </a:ext>
            </a:extLst>
          </p:cNvPr>
          <p:cNvSpPr>
            <a:spLocks noGrp="1"/>
          </p:cNvSpPr>
          <p:nvPr>
            <p:ph type="title"/>
          </p:nvPr>
        </p:nvSpPr>
        <p:spPr>
          <a:xfrm>
            <a:off x="588263" y="457200"/>
            <a:ext cx="6339759" cy="553998"/>
          </a:xfrm>
        </p:spPr>
        <p:txBody>
          <a:bodyPr/>
          <a:lstStyle/>
          <a:p>
            <a:r>
              <a:rPr lang="en-US" dirty="0"/>
              <a:t>Self-Service Site Provisioning</a:t>
            </a:r>
          </a:p>
        </p:txBody>
      </p:sp>
      <p:graphicFrame>
        <p:nvGraphicFramePr>
          <p:cNvPr id="5" name="Content Placeholder 4">
            <a:extLst>
              <a:ext uri="{FF2B5EF4-FFF2-40B4-BE49-F238E27FC236}">
                <a16:creationId xmlns:a16="http://schemas.microsoft.com/office/drawing/2014/main" id="{85F411C6-0269-4621-BDBD-75D484756C33}"/>
              </a:ext>
            </a:extLst>
          </p:cNvPr>
          <p:cNvGraphicFramePr>
            <a:graphicFrameLocks noGrp="1"/>
          </p:cNvGraphicFramePr>
          <p:nvPr>
            <p:ph sz="quarter" idx="11"/>
          </p:nvPr>
        </p:nvGraphicFramePr>
        <p:xfrm>
          <a:off x="6993924" y="225425"/>
          <a:ext cx="5115699" cy="2199640"/>
        </p:xfrm>
        <a:graphic>
          <a:graphicData uri="http://schemas.openxmlformats.org/drawingml/2006/table">
            <a:tbl>
              <a:tblPr firstRow="1" bandRow="1">
                <a:tableStyleId>{5C22544A-7EE6-4342-B048-85BDC9FD1C3A}</a:tableStyleId>
              </a:tblPr>
              <a:tblGrid>
                <a:gridCol w="1031783">
                  <a:extLst>
                    <a:ext uri="{9D8B030D-6E8A-4147-A177-3AD203B41FA5}">
                      <a16:colId xmlns:a16="http://schemas.microsoft.com/office/drawing/2014/main" val="2798829712"/>
                    </a:ext>
                  </a:extLst>
                </a:gridCol>
                <a:gridCol w="1999742">
                  <a:extLst>
                    <a:ext uri="{9D8B030D-6E8A-4147-A177-3AD203B41FA5}">
                      <a16:colId xmlns:a16="http://schemas.microsoft.com/office/drawing/2014/main" val="2218451843"/>
                    </a:ext>
                  </a:extLst>
                </a:gridCol>
                <a:gridCol w="2084174">
                  <a:extLst>
                    <a:ext uri="{9D8B030D-6E8A-4147-A177-3AD203B41FA5}">
                      <a16:colId xmlns:a16="http://schemas.microsoft.com/office/drawing/2014/main" val="3777277869"/>
                    </a:ext>
                  </a:extLst>
                </a:gridCol>
              </a:tblGrid>
              <a:tr h="370840">
                <a:tc>
                  <a:txBody>
                    <a:bodyPr/>
                    <a:lstStyle/>
                    <a:p>
                      <a:r>
                        <a:rPr lang="en-US" dirty="0"/>
                        <a:t>Version</a:t>
                      </a:r>
                    </a:p>
                  </a:txBody>
                  <a:tcPr/>
                </a:tc>
                <a:tc>
                  <a:txBody>
                    <a:bodyPr/>
                    <a:lstStyle/>
                    <a:p>
                      <a:r>
                        <a:rPr lang="en-US" dirty="0"/>
                        <a:t>Where </a:t>
                      </a:r>
                      <a:r>
                        <a:rPr lang="en-US" dirty="0">
                          <a:sym typeface="Wingdings" panose="05000000000000000000" pitchFamily="2" charset="2"/>
                        </a:rPr>
                        <a:t> What</a:t>
                      </a:r>
                      <a:endParaRPr lang="en-US" dirty="0"/>
                    </a:p>
                  </a:txBody>
                  <a:tcPr/>
                </a:tc>
                <a:tc>
                  <a:txBody>
                    <a:bodyPr/>
                    <a:lstStyle/>
                    <a:p>
                      <a:r>
                        <a:rPr lang="en-US" dirty="0"/>
                        <a:t>Customize using</a:t>
                      </a:r>
                    </a:p>
                  </a:txBody>
                  <a:tcPr/>
                </a:tc>
                <a:extLst>
                  <a:ext uri="{0D108BD9-81ED-4DB2-BD59-A6C34878D82A}">
                    <a16:rowId xmlns:a16="http://schemas.microsoft.com/office/drawing/2014/main" val="824025200"/>
                  </a:ext>
                </a:extLst>
              </a:tr>
              <a:tr h="370840">
                <a:tc>
                  <a:txBody>
                    <a:bodyPr/>
                    <a:lstStyle/>
                    <a:p>
                      <a:r>
                        <a:rPr lang="en-US" dirty="0"/>
                        <a:t>SP2003, SP2007</a:t>
                      </a:r>
                    </a:p>
                  </a:txBody>
                  <a:tcPr/>
                </a:tc>
                <a:tc>
                  <a:txBody>
                    <a:bodyPr/>
                    <a:lstStyle/>
                    <a:p>
                      <a:r>
                        <a:rPr lang="en-US" dirty="0"/>
                        <a:t>Site Directory </a:t>
                      </a:r>
                      <a:r>
                        <a:rPr lang="en-US" dirty="0">
                          <a:sym typeface="Wingdings" panose="05000000000000000000" pitchFamily="2" charset="2"/>
                        </a:rPr>
                        <a:t>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4093710722"/>
                  </a:ext>
                </a:extLst>
              </a:tr>
              <a:tr h="370840">
                <a:tc>
                  <a:txBody>
                    <a:bodyPr/>
                    <a:lstStyle/>
                    <a:p>
                      <a:r>
                        <a:rPr lang="en-US" dirty="0"/>
                        <a:t>SP2010, SP2013, SP2016</a:t>
                      </a:r>
                    </a:p>
                  </a:txBody>
                  <a:tcPr/>
                </a:tc>
                <a:tc>
                  <a:txBody>
                    <a:bodyPr/>
                    <a:lstStyle/>
                    <a:p>
                      <a:r>
                        <a:rPr lang="en-US" dirty="0"/>
                        <a:t>Sites tab in personal site </a:t>
                      </a:r>
                      <a:r>
                        <a:rPr lang="en-US" dirty="0">
                          <a:sym typeface="Wingdings" panose="05000000000000000000" pitchFamily="2" charset="2"/>
                        </a:rPr>
                        <a:t> Site collection OR Child site</a:t>
                      </a:r>
                      <a:endParaRPr lang="en-US" dirty="0"/>
                    </a:p>
                  </a:txBody>
                  <a:tcPr/>
                </a:tc>
                <a:tc>
                  <a:txBody>
                    <a:bodyPr/>
                    <a:lstStyle/>
                    <a:p>
                      <a:r>
                        <a:rPr lang="en-US" dirty="0"/>
                        <a:t>Site definitions</a:t>
                      </a:r>
                    </a:p>
                    <a:p>
                      <a:r>
                        <a:rPr lang="en-US" dirty="0"/>
                        <a:t>Web Templates</a:t>
                      </a:r>
                    </a:p>
                  </a:txBody>
                  <a:tcPr/>
                </a:tc>
                <a:extLst>
                  <a:ext uri="{0D108BD9-81ED-4DB2-BD59-A6C34878D82A}">
                    <a16:rowId xmlns:a16="http://schemas.microsoft.com/office/drawing/2014/main" val="258441205"/>
                  </a:ext>
                </a:extLst>
              </a:tr>
            </a:tbl>
          </a:graphicData>
        </a:graphic>
      </p:graphicFrame>
      <p:grpSp>
        <p:nvGrpSpPr>
          <p:cNvPr id="7" name="Group 6">
            <a:extLst>
              <a:ext uri="{FF2B5EF4-FFF2-40B4-BE49-F238E27FC236}">
                <a16:creationId xmlns:a16="http://schemas.microsoft.com/office/drawing/2014/main" id="{C5A2F1F3-9CC2-43CE-8227-BC4F9405765C}"/>
              </a:ext>
            </a:extLst>
          </p:cNvPr>
          <p:cNvGrpSpPr/>
          <p:nvPr/>
        </p:nvGrpSpPr>
        <p:grpSpPr>
          <a:xfrm>
            <a:off x="10188242" y="6240846"/>
            <a:ext cx="1872301" cy="496817"/>
            <a:chOff x="269240" y="5816742"/>
            <a:chExt cx="1872301" cy="496817"/>
          </a:xfrm>
        </p:grpSpPr>
        <p:sp>
          <p:nvSpPr>
            <p:cNvPr id="8" name="Rectangle 7">
              <a:extLst>
                <a:ext uri="{FF2B5EF4-FFF2-40B4-BE49-F238E27FC236}">
                  <a16:creationId xmlns:a16="http://schemas.microsoft.com/office/drawing/2014/main" id="{D9D3839D-B0D5-423B-B39F-5DACC7D56D12}"/>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9" name="Picture 8">
              <a:extLst>
                <a:ext uri="{FF2B5EF4-FFF2-40B4-BE49-F238E27FC236}">
                  <a16:creationId xmlns:a16="http://schemas.microsoft.com/office/drawing/2014/main" id="{559D627F-F615-42D2-B47E-12D7F1FA6AFA}"/>
                </a:ext>
              </a:extLst>
            </p:cNvPr>
            <p:cNvPicPr>
              <a:picLocks noChangeAspect="1"/>
            </p:cNvPicPr>
            <p:nvPr/>
          </p:nvPicPr>
          <p:blipFill>
            <a:blip r:embed="rId3"/>
            <a:stretch>
              <a:fillRect/>
            </a:stretch>
          </p:blipFill>
          <p:spPr>
            <a:xfrm>
              <a:off x="269241" y="5816742"/>
              <a:ext cx="542610" cy="483513"/>
            </a:xfrm>
            <a:prstGeom prst="rect">
              <a:avLst/>
            </a:prstGeom>
          </p:spPr>
        </p:pic>
        <p:cxnSp>
          <p:nvCxnSpPr>
            <p:cNvPr id="10" name="Straight Connector 9">
              <a:extLst>
                <a:ext uri="{FF2B5EF4-FFF2-40B4-BE49-F238E27FC236}">
                  <a16:creationId xmlns:a16="http://schemas.microsoft.com/office/drawing/2014/main" id="{208A775C-A404-4E64-A4B3-8DE9AFD7C6BC}"/>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CCAFB2-E564-477E-95D8-22FE603CE743}"/>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4674156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Web Templates and Features</a:t>
            </a:r>
          </a:p>
        </p:txBody>
      </p:sp>
      <p:pic>
        <p:nvPicPr>
          <p:cNvPr id="4" name="Picture 3"/>
          <p:cNvPicPr>
            <a:picLocks noChangeAspect="1"/>
          </p:cNvPicPr>
          <p:nvPr/>
        </p:nvPicPr>
        <p:blipFill rotWithShape="1">
          <a:blip r:embed="rId3"/>
          <a:srcRect l="15588" t="16361" r="17009" b="10386"/>
          <a:stretch/>
        </p:blipFill>
        <p:spPr>
          <a:xfrm>
            <a:off x="3175849" y="1187668"/>
            <a:ext cx="2701158" cy="1408387"/>
          </a:xfrm>
          <a:prstGeom prst="rect">
            <a:avLst/>
          </a:prstGeom>
        </p:spPr>
      </p:pic>
      <p:sp>
        <p:nvSpPr>
          <p:cNvPr id="5" name="Oval 4"/>
          <p:cNvSpPr/>
          <p:nvPr/>
        </p:nvSpPr>
        <p:spPr>
          <a:xfrm>
            <a:off x="2576759" y="1702672"/>
            <a:ext cx="2690648" cy="2522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5792924" y="1245975"/>
            <a:ext cx="5786301" cy="4548676"/>
          </a:xfrm>
          <a:prstGeom prst="rect">
            <a:avLst/>
          </a:prstGeom>
        </p:spPr>
      </p:pic>
      <p:pic>
        <p:nvPicPr>
          <p:cNvPr id="7" name="Picture 6"/>
          <p:cNvPicPr>
            <a:picLocks noChangeAspect="1"/>
          </p:cNvPicPr>
          <p:nvPr/>
        </p:nvPicPr>
        <p:blipFill>
          <a:blip r:embed="rId5"/>
          <a:stretch>
            <a:fillRect/>
          </a:stretch>
        </p:blipFill>
        <p:spPr>
          <a:xfrm>
            <a:off x="5792924" y="1245975"/>
            <a:ext cx="5786301" cy="4557115"/>
          </a:xfrm>
          <a:prstGeom prst="rect">
            <a:avLst/>
          </a:prstGeom>
        </p:spPr>
      </p:pic>
      <p:pic>
        <p:nvPicPr>
          <p:cNvPr id="22" name="Picture 7"/>
          <p:cNvPicPr>
            <a:picLocks noChangeAspect="1" noChangeArrowheads="1"/>
          </p:cNvPicPr>
          <p:nvPr/>
        </p:nvPicPr>
        <p:blipFill>
          <a:blip r:embed="rId6" cstate="print"/>
          <a:srcRect l="24608" t="26814" r="6923" b="30284"/>
          <a:stretch>
            <a:fillRect/>
          </a:stretch>
        </p:blipFill>
        <p:spPr bwMode="auto">
          <a:xfrm>
            <a:off x="214754" y="2619181"/>
            <a:ext cx="3480997" cy="2167502"/>
          </a:xfrm>
          <a:prstGeom prst="rect">
            <a:avLst/>
          </a:prstGeom>
          <a:noFill/>
          <a:ln w="12700" algn="ctr">
            <a:noFill/>
            <a:miter lim="800000"/>
            <a:headEnd/>
            <a:tailEnd/>
          </a:ln>
          <a:effectLst/>
        </p:spPr>
      </p:pic>
      <p:sp>
        <p:nvSpPr>
          <p:cNvPr id="23" name="Rectangle 22"/>
          <p:cNvSpPr/>
          <p:nvPr/>
        </p:nvSpPr>
        <p:spPr>
          <a:xfrm>
            <a:off x="587594" y="4469248"/>
            <a:ext cx="7376830" cy="2268415"/>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2000" u="sng" dirty="0"/>
              <a:t>Problems</a:t>
            </a:r>
          </a:p>
          <a:p>
            <a:pPr marL="285750" indent="-285750">
              <a:buFont typeface="Arial" panose="020B0604020202020204" pitchFamily="34" charset="0"/>
              <a:buChar char="•"/>
            </a:pPr>
            <a:r>
              <a:rPr lang="en-US" sz="2000" dirty="0"/>
              <a:t>Deactivation leads to orphaned web parts, lists, etc.</a:t>
            </a:r>
          </a:p>
          <a:p>
            <a:pPr marL="285750" indent="-285750">
              <a:buFont typeface="Arial" panose="020B0604020202020204" pitchFamily="34" charset="0"/>
              <a:buChar char="•"/>
            </a:pPr>
            <a:r>
              <a:rPr lang="en-US" sz="2000" dirty="0"/>
              <a:t>Content breaks if the solution that created it is no longer present</a:t>
            </a:r>
          </a:p>
          <a:p>
            <a:pPr marL="285750" indent="-285750">
              <a:buFont typeface="Arial" panose="020B0604020202020204" pitchFamily="34" charset="0"/>
              <a:buChar char="•"/>
            </a:pPr>
            <a:r>
              <a:rPr lang="en-US" sz="2000" dirty="0"/>
              <a:t>Difficult to version and update</a:t>
            </a:r>
          </a:p>
          <a:p>
            <a:pPr marL="285750" indent="-285750">
              <a:buFont typeface="Arial" panose="020B0604020202020204" pitchFamily="34" charset="0"/>
              <a:buChar char="•"/>
            </a:pPr>
            <a:r>
              <a:rPr lang="en-US" sz="2000" dirty="0"/>
              <a:t>Features at the Site or Web level have to be updated in each site or web</a:t>
            </a:r>
          </a:p>
          <a:p>
            <a:pPr marL="285750" indent="-285750">
              <a:buFont typeface="Arial" panose="020B0604020202020204" pitchFamily="34" charset="0"/>
              <a:buChar char="•"/>
            </a:pPr>
            <a:r>
              <a:rPr lang="en-US" sz="2000" dirty="0"/>
              <a:t>Difficult to debug; generally arcane</a:t>
            </a:r>
          </a:p>
        </p:txBody>
      </p:sp>
      <p:grpSp>
        <p:nvGrpSpPr>
          <p:cNvPr id="10" name="Group 9">
            <a:extLst>
              <a:ext uri="{FF2B5EF4-FFF2-40B4-BE49-F238E27FC236}">
                <a16:creationId xmlns:a16="http://schemas.microsoft.com/office/drawing/2014/main" id="{B7DF6CDF-54E0-42FF-ABB6-27F0E5D5A71F}"/>
              </a:ext>
            </a:extLst>
          </p:cNvPr>
          <p:cNvGrpSpPr/>
          <p:nvPr/>
        </p:nvGrpSpPr>
        <p:grpSpPr>
          <a:xfrm>
            <a:off x="10188242" y="6240846"/>
            <a:ext cx="1872301" cy="496817"/>
            <a:chOff x="269240" y="5816742"/>
            <a:chExt cx="1872301" cy="496817"/>
          </a:xfrm>
        </p:grpSpPr>
        <p:sp>
          <p:nvSpPr>
            <p:cNvPr id="11" name="Rectangle 10">
              <a:extLst>
                <a:ext uri="{FF2B5EF4-FFF2-40B4-BE49-F238E27FC236}">
                  <a16:creationId xmlns:a16="http://schemas.microsoft.com/office/drawing/2014/main" id="{8EF4DB40-B6CF-45BE-BB7B-E4B325FD58B0}"/>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12" name="Picture 11">
              <a:extLst>
                <a:ext uri="{FF2B5EF4-FFF2-40B4-BE49-F238E27FC236}">
                  <a16:creationId xmlns:a16="http://schemas.microsoft.com/office/drawing/2014/main" id="{77A0F37C-9958-4ADF-BF17-25B2BFD3C892}"/>
                </a:ext>
              </a:extLst>
            </p:cNvPr>
            <p:cNvPicPr>
              <a:picLocks noChangeAspect="1"/>
            </p:cNvPicPr>
            <p:nvPr/>
          </p:nvPicPr>
          <p:blipFill>
            <a:blip r:embed="rId7"/>
            <a:stretch>
              <a:fillRect/>
            </a:stretch>
          </p:blipFill>
          <p:spPr>
            <a:xfrm>
              <a:off x="269241" y="5816742"/>
              <a:ext cx="542610" cy="483513"/>
            </a:xfrm>
            <a:prstGeom prst="rect">
              <a:avLst/>
            </a:prstGeom>
          </p:spPr>
        </p:pic>
        <p:cxnSp>
          <p:nvCxnSpPr>
            <p:cNvPr id="13" name="Straight Connector 12">
              <a:extLst>
                <a:ext uri="{FF2B5EF4-FFF2-40B4-BE49-F238E27FC236}">
                  <a16:creationId xmlns:a16="http://schemas.microsoft.com/office/drawing/2014/main" id="{E96E85E4-9723-4808-95CD-299CD91EAB8B}"/>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81E8EB-4509-4453-A3DC-5A7B1946C4D0}"/>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425988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Remote Provisioning Pattern</a:t>
            </a:r>
            <a:endParaRPr lang="en-US" sz="4133" dirty="0"/>
          </a:p>
        </p:txBody>
      </p:sp>
      <p:sp>
        <p:nvSpPr>
          <p:cNvPr id="3" name="Text Placeholder 2"/>
          <p:cNvSpPr>
            <a:spLocks noGrp="1"/>
          </p:cNvSpPr>
          <p:nvPr>
            <p:ph idx="4294967295"/>
          </p:nvPr>
        </p:nvSpPr>
        <p:spPr>
          <a:xfrm>
            <a:off x="791555" y="1368864"/>
            <a:ext cx="10172700" cy="5120390"/>
          </a:xfrm>
          <a:prstGeom prst="rect">
            <a:avLst/>
          </a:prstGeom>
        </p:spPr>
        <p:txBody>
          <a:bodyPr>
            <a:noAutofit/>
          </a:bodyPr>
          <a:lstStyle/>
          <a:p>
            <a:pPr marL="0" indent="0">
              <a:lnSpc>
                <a:spcPct val="100000"/>
              </a:lnSpc>
              <a:buNone/>
            </a:pPr>
            <a:r>
              <a:rPr lang="en-US" sz="1800" dirty="0"/>
              <a:t>It’s simple…</a:t>
            </a:r>
          </a:p>
          <a:p>
            <a:pPr marL="0" indent="0">
              <a:lnSpc>
                <a:spcPct val="100000"/>
              </a:lnSpc>
              <a:buNone/>
            </a:pPr>
            <a:r>
              <a:rPr lang="en-US" b="1" dirty="0">
                <a:solidFill>
                  <a:schemeClr val="accent1"/>
                </a:solidFill>
              </a:rPr>
              <a:t>Just create SharePoint content using any remote API</a:t>
            </a:r>
            <a:br>
              <a:rPr lang="en-US" sz="1800" b="1" dirty="0">
                <a:solidFill>
                  <a:schemeClr val="accent1"/>
                </a:solidFill>
              </a:rPr>
            </a:br>
            <a:r>
              <a:rPr lang="en-US" sz="1800" dirty="0"/>
              <a:t>(CSOM, JSOM, SOAP, REST)</a:t>
            </a:r>
          </a:p>
          <a:p>
            <a:pPr marL="342880" indent="-342891">
              <a:lnSpc>
                <a:spcPct val="100000"/>
              </a:lnSpc>
              <a:spcBef>
                <a:spcPts val="600"/>
              </a:spcBef>
            </a:pPr>
            <a:r>
              <a:rPr lang="en-US" sz="1800" dirty="0"/>
              <a:t>.NET Code in PowerShell or a console</a:t>
            </a:r>
            <a:br>
              <a:rPr lang="en-US" sz="1800" dirty="0"/>
            </a:br>
            <a:r>
              <a:rPr lang="en-US" sz="1800" dirty="0"/>
              <a:t>application</a:t>
            </a:r>
          </a:p>
          <a:p>
            <a:pPr marL="800080" lvl="1" indent="-342891">
              <a:lnSpc>
                <a:spcPct val="100000"/>
              </a:lnSpc>
              <a:spcBef>
                <a:spcPts val="600"/>
              </a:spcBef>
            </a:pPr>
            <a:r>
              <a:rPr lang="en-US" sz="1800" dirty="0"/>
              <a:t>Run manually</a:t>
            </a:r>
          </a:p>
          <a:p>
            <a:pPr marL="800080" lvl="1" indent="-342891">
              <a:lnSpc>
                <a:spcPct val="100000"/>
              </a:lnSpc>
              <a:spcBef>
                <a:spcPts val="600"/>
              </a:spcBef>
            </a:pPr>
            <a:r>
              <a:rPr lang="en-US" sz="1800" dirty="0"/>
              <a:t>Run from an Azure </a:t>
            </a:r>
            <a:r>
              <a:rPr lang="en-US" sz="1800" dirty="0" err="1"/>
              <a:t>WebJob</a:t>
            </a:r>
            <a:r>
              <a:rPr lang="en-US" sz="1800" dirty="0"/>
              <a:t> or</a:t>
            </a:r>
            <a:br>
              <a:rPr lang="en-US" sz="1800" dirty="0"/>
            </a:br>
            <a:r>
              <a:rPr lang="en-US" sz="1800" dirty="0"/>
              <a:t>Windows Scheduled Task</a:t>
            </a:r>
          </a:p>
          <a:p>
            <a:pPr marL="342880" indent="-342891">
              <a:lnSpc>
                <a:spcPct val="100000"/>
              </a:lnSpc>
              <a:spcBef>
                <a:spcPts val="600"/>
              </a:spcBef>
            </a:pPr>
            <a:r>
              <a:rPr lang="en-US" sz="1800" dirty="0" err="1"/>
              <a:t>Javascript</a:t>
            </a:r>
            <a:r>
              <a:rPr lang="en-US" sz="1800" dirty="0"/>
              <a:t> in a SharePoint Hosted</a:t>
            </a:r>
            <a:br>
              <a:rPr lang="en-US" sz="1800" dirty="0"/>
            </a:br>
            <a:r>
              <a:rPr lang="en-US" sz="1800" dirty="0"/>
              <a:t>App or Content Editor Web Part</a:t>
            </a:r>
          </a:p>
          <a:p>
            <a:pPr marL="342880" indent="-342891">
              <a:lnSpc>
                <a:spcPct val="100000"/>
              </a:lnSpc>
              <a:spcBef>
                <a:spcPts val="600"/>
              </a:spcBef>
            </a:pPr>
            <a:r>
              <a:rPr lang="en-US" sz="1800" dirty="0"/>
              <a:t>.NET Code in a Provider Hosted App</a:t>
            </a:r>
          </a:p>
          <a:p>
            <a:pPr marL="342880" indent="-342891">
              <a:lnSpc>
                <a:spcPct val="100000"/>
              </a:lnSpc>
              <a:spcBef>
                <a:spcPts val="600"/>
              </a:spcBef>
            </a:pPr>
            <a:r>
              <a:rPr lang="en-US" sz="1800" dirty="0"/>
              <a:t>The </a:t>
            </a:r>
            <a:r>
              <a:rPr lang="en-US" sz="1800" dirty="0">
                <a:solidFill>
                  <a:schemeClr val="tx1"/>
                </a:solidFill>
              </a:rPr>
              <a:t>Mechanical Turk</a:t>
            </a:r>
            <a:r>
              <a:rPr lang="en-US" sz="1800" dirty="0"/>
              <a:t> approach </a:t>
            </a:r>
            <a:br>
              <a:rPr lang="en-US" sz="1800" dirty="0"/>
            </a:br>
            <a:r>
              <a:rPr lang="en-US" sz="1800" dirty="0"/>
              <a:t>(A person manually creates content</a:t>
            </a:r>
            <a:br>
              <a:rPr lang="en-US" sz="1800" dirty="0"/>
            </a:br>
            <a:r>
              <a:rPr lang="en-US" sz="1800" dirty="0"/>
              <a:t>using a web browser)</a:t>
            </a:r>
          </a:p>
        </p:txBody>
      </p:sp>
      <p:sp>
        <p:nvSpPr>
          <p:cNvPr id="9" name="TextBox 8"/>
          <p:cNvSpPr txBox="1"/>
          <p:nvPr/>
        </p:nvSpPr>
        <p:spPr>
          <a:xfrm>
            <a:off x="6357840" y="5481472"/>
            <a:ext cx="4176346" cy="738664"/>
          </a:xfrm>
          <a:prstGeom prst="rect">
            <a:avLst/>
          </a:prstGeom>
          <a:noFill/>
        </p:spPr>
        <p:txBody>
          <a:bodyPr wrap="square" rtlCol="0">
            <a:spAutoFit/>
          </a:bodyPr>
          <a:lstStyle/>
          <a:p>
            <a:pPr algn="ctr"/>
            <a:r>
              <a:rPr lang="en-US" sz="1400" i="1" dirty="0"/>
              <a:t>Instead of building your solution within SharePoint, deploy each part from outside SharePoint, like building a ship in a bottle.</a:t>
            </a:r>
          </a:p>
        </p:txBody>
      </p:sp>
      <p:pic>
        <p:nvPicPr>
          <p:cNvPr id="5" name="Picture 4"/>
          <p:cNvPicPr>
            <a:picLocks noChangeAspect="1"/>
          </p:cNvPicPr>
          <p:nvPr/>
        </p:nvPicPr>
        <p:blipFill rotWithShape="1">
          <a:blip r:embed="rId3"/>
          <a:srcRect l="8017" t="10991" r="2964" b="27811"/>
          <a:stretch/>
        </p:blipFill>
        <p:spPr>
          <a:xfrm>
            <a:off x="5076201" y="2368343"/>
            <a:ext cx="6739625" cy="3092420"/>
          </a:xfrm>
          <a:prstGeom prst="rect">
            <a:avLst/>
          </a:prstGeom>
        </p:spPr>
      </p:pic>
      <p:grpSp>
        <p:nvGrpSpPr>
          <p:cNvPr id="11" name="Group 10"/>
          <p:cNvGrpSpPr/>
          <p:nvPr/>
        </p:nvGrpSpPr>
        <p:grpSpPr>
          <a:xfrm>
            <a:off x="247232" y="6351718"/>
            <a:ext cx="1593645" cy="307777"/>
            <a:chOff x="590132" y="6320167"/>
            <a:chExt cx="1593645" cy="307777"/>
          </a:xfrm>
        </p:grpSpPr>
        <p:pic>
          <p:nvPicPr>
            <p:cNvPr id="12" name="Picture 11"/>
            <p:cNvPicPr>
              <a:picLocks noChangeAspect="1"/>
            </p:cNvPicPr>
            <p:nvPr/>
          </p:nvPicPr>
          <p:blipFill>
            <a:blip r:embed="rId4"/>
            <a:stretch>
              <a:fillRect/>
            </a:stretch>
          </p:blipFill>
          <p:spPr>
            <a:xfrm>
              <a:off x="590132" y="6356452"/>
              <a:ext cx="263955" cy="235207"/>
            </a:xfrm>
            <a:prstGeom prst="rect">
              <a:avLst/>
            </a:prstGeom>
            <a:solidFill>
              <a:schemeClr val="accent2"/>
            </a:solidFill>
          </p:spPr>
        </p:pic>
        <p:sp>
          <p:nvSpPr>
            <p:cNvPr id="13" name="TextBox 12"/>
            <p:cNvSpPr txBox="1"/>
            <p:nvPr/>
          </p:nvSpPr>
          <p:spPr>
            <a:xfrm>
              <a:off x="854087" y="6320167"/>
              <a:ext cx="1329690" cy="307777"/>
            </a:xfrm>
            <a:prstGeom prst="rect">
              <a:avLst/>
            </a:prstGeom>
            <a:noFill/>
          </p:spPr>
          <p:txBody>
            <a:bodyPr wrap="square" rtlCol="0">
              <a:spAutoFit/>
            </a:bodyPr>
            <a:lstStyle/>
            <a:p>
              <a:r>
                <a:rPr lang="en-US" sz="1400" dirty="0">
                  <a:solidFill>
                    <a:srgbClr val="6CADDE"/>
                  </a:solidFill>
                </a:rPr>
                <a:t>@Bob1German</a:t>
              </a:r>
            </a:p>
          </p:txBody>
        </p:sp>
      </p:grpSp>
      <p:grpSp>
        <p:nvGrpSpPr>
          <p:cNvPr id="10" name="Group 9">
            <a:extLst>
              <a:ext uri="{FF2B5EF4-FFF2-40B4-BE49-F238E27FC236}">
                <a16:creationId xmlns:a16="http://schemas.microsoft.com/office/drawing/2014/main" id="{E6A8A883-3C4C-45E3-A722-A8BC1DA73224}"/>
              </a:ext>
            </a:extLst>
          </p:cNvPr>
          <p:cNvGrpSpPr/>
          <p:nvPr/>
        </p:nvGrpSpPr>
        <p:grpSpPr>
          <a:xfrm>
            <a:off x="10188242" y="6240846"/>
            <a:ext cx="1872301" cy="496817"/>
            <a:chOff x="269240" y="5816742"/>
            <a:chExt cx="1872301" cy="496817"/>
          </a:xfrm>
        </p:grpSpPr>
        <p:sp>
          <p:nvSpPr>
            <p:cNvPr id="14" name="Rectangle 13">
              <a:extLst>
                <a:ext uri="{FF2B5EF4-FFF2-40B4-BE49-F238E27FC236}">
                  <a16:creationId xmlns:a16="http://schemas.microsoft.com/office/drawing/2014/main" id="{683EFF42-1680-43B8-ACE4-FDE5536ED5CE}"/>
                </a:ext>
              </a:extLst>
            </p:cNvPr>
            <p:cNvSpPr/>
            <p:nvPr/>
          </p:nvSpPr>
          <p:spPr>
            <a:xfrm>
              <a:off x="269240" y="5816742"/>
              <a:ext cx="1857381" cy="496817"/>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DDE"/>
                </a:solidFill>
              </a:endParaRPr>
            </a:p>
          </p:txBody>
        </p:sp>
        <p:pic>
          <p:nvPicPr>
            <p:cNvPr id="15" name="Picture 14">
              <a:extLst>
                <a:ext uri="{FF2B5EF4-FFF2-40B4-BE49-F238E27FC236}">
                  <a16:creationId xmlns:a16="http://schemas.microsoft.com/office/drawing/2014/main" id="{B6AF8952-FAEE-4FBD-A9B9-601583DB81B6}"/>
                </a:ext>
              </a:extLst>
            </p:cNvPr>
            <p:cNvPicPr>
              <a:picLocks noChangeAspect="1"/>
            </p:cNvPicPr>
            <p:nvPr/>
          </p:nvPicPr>
          <p:blipFill>
            <a:blip r:embed="rId4"/>
            <a:stretch>
              <a:fillRect/>
            </a:stretch>
          </p:blipFill>
          <p:spPr>
            <a:xfrm>
              <a:off x="269241" y="5816742"/>
              <a:ext cx="542610" cy="483513"/>
            </a:xfrm>
            <a:prstGeom prst="rect">
              <a:avLst/>
            </a:prstGeom>
          </p:spPr>
        </p:pic>
        <p:cxnSp>
          <p:nvCxnSpPr>
            <p:cNvPr id="16" name="Straight Connector 15">
              <a:extLst>
                <a:ext uri="{FF2B5EF4-FFF2-40B4-BE49-F238E27FC236}">
                  <a16:creationId xmlns:a16="http://schemas.microsoft.com/office/drawing/2014/main" id="{9F3E1BC3-DAD4-47A5-821C-52468391EB9A}"/>
                </a:ext>
              </a:extLst>
            </p:cNvPr>
            <p:cNvCxnSpPr/>
            <p:nvPr/>
          </p:nvCxnSpPr>
          <p:spPr>
            <a:xfrm>
              <a:off x="796931" y="5816742"/>
              <a:ext cx="0" cy="48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CA3075-C8EE-4F5E-8E48-58E19104D723}"/>
                </a:ext>
              </a:extLst>
            </p:cNvPr>
            <p:cNvSpPr txBox="1"/>
            <p:nvPr/>
          </p:nvSpPr>
          <p:spPr>
            <a:xfrm>
              <a:off x="811851" y="5926650"/>
              <a:ext cx="1329690" cy="276999"/>
            </a:xfrm>
            <a:prstGeom prst="rect">
              <a:avLst/>
            </a:prstGeom>
            <a:noFill/>
          </p:spPr>
          <p:txBody>
            <a:bodyPr wrap="square" rtlCol="0" anchor="ctr">
              <a:spAutoFit/>
            </a:bodyPr>
            <a:lstStyle/>
            <a:p>
              <a:r>
                <a:rPr lang="en-US" sz="1200" dirty="0">
                  <a:solidFill>
                    <a:schemeClr val="bg1"/>
                  </a:solidFill>
                </a:rPr>
                <a:t>@Bob1German</a:t>
              </a:r>
            </a:p>
          </p:txBody>
        </p:sp>
      </p:grpSp>
    </p:spTree>
    <p:extLst>
      <p:ext uri="{BB962C8B-B14F-4D97-AF65-F5344CB8AC3E}">
        <p14:creationId xmlns:p14="http://schemas.microsoft.com/office/powerpoint/2010/main" val="1679565934"/>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C97A7A4-1973-4812-9593-65A0F1CCA6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BobG MS2018</Template>
  <TotalTime>384</TotalTime>
  <Words>1814</Words>
  <Application>Microsoft Office PowerPoint</Application>
  <PresentationFormat>Widescreen</PresentationFormat>
  <Paragraphs>336</Paragraphs>
  <Slides>23</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Modern SharePoint Site Designs and Scripts</vt:lpstr>
      <vt:lpstr>Agenda</vt:lpstr>
      <vt:lpstr>What is Modern SharePoint?</vt:lpstr>
      <vt:lpstr>Self-Service Site Provisioning</vt:lpstr>
      <vt:lpstr>Self-Service Site Provisioning</vt:lpstr>
      <vt:lpstr>Self-Service Site Provisioning</vt:lpstr>
      <vt:lpstr>Self-Service Site Provisioning</vt:lpstr>
      <vt:lpstr>The problem with Web Templates and Features</vt:lpstr>
      <vt:lpstr>Remote Provisioning Pattern</vt:lpstr>
      <vt:lpstr>Office Developer Patterns and Practices</vt:lpstr>
      <vt:lpstr>Self-Service Site Provisioning</vt:lpstr>
      <vt:lpstr>Site designs: modern templating model </vt:lpstr>
      <vt:lpstr>When to use site designs</vt:lpstr>
      <vt:lpstr>Site Design CRUD</vt:lpstr>
      <vt:lpstr>Site designs in site creation flow</vt:lpstr>
      <vt:lpstr>Anatomy of site designs &amp; site scripts</vt:lpstr>
      <vt:lpstr>Available Site Script Actions right now</vt:lpstr>
      <vt:lpstr>Site Scripts with app integration How to integrate custom logic into out-of-box provisioning flow </vt:lpstr>
      <vt:lpstr>Site Designs for Hubs!</vt:lpstr>
      <vt:lpstr>Site Designs for Existing Sites!</vt:lpstr>
      <vt:lpstr>Site Scripts &amp; Site Designs</vt:lpstr>
      <vt:lpstr>UserVoice – SharePoint Dev</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SharePoint Site Designs and Scripts</dc:title>
  <dc:subject>&lt;Event name&gt;</dc:subject>
  <dc:creator>Bob German</dc:creator>
  <cp:keywords/>
  <dc:description/>
  <cp:lastModifiedBy>Bob German</cp:lastModifiedBy>
  <cp:revision>14</cp:revision>
  <dcterms:created xsi:type="dcterms:W3CDTF">2018-07-10T13:45:24Z</dcterms:created>
  <dcterms:modified xsi:type="dcterms:W3CDTF">2018-11-30T02:27:29Z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0x01010057F5326185E56748AB7294769A2BEA8A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